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14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hyperlink" Target="http://mbs.meb.gov.tr/" TargetMode="External"/><Relationship Id="rId3" Type="http://schemas.openxmlformats.org/officeDocument/2006/relationships/image" Target="../media/image29.png"/><Relationship Id="rId21" Type="http://schemas.openxmlformats.org/officeDocument/2006/relationships/image" Target="../media/image45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496" y="1347216"/>
            <a:ext cx="10222992" cy="807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75944" y="1340866"/>
            <a:ext cx="10223500" cy="3665220"/>
            <a:chOff x="920496" y="1484375"/>
            <a:chExt cx="10223500" cy="36652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496" y="4299203"/>
              <a:ext cx="10222992" cy="80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20496" y="1484375"/>
              <a:ext cx="10222992" cy="36652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57410" y="4178046"/>
              <a:ext cx="866140" cy="864235"/>
            </a:xfrm>
            <a:custGeom>
              <a:avLst/>
              <a:gdLst/>
              <a:ahLst/>
              <a:cxnLst/>
              <a:rect l="l" t="t" r="r" b="b"/>
              <a:pathLst>
                <a:path w="866140" h="864235">
                  <a:moveTo>
                    <a:pt x="0" y="432053"/>
                  </a:moveTo>
                  <a:lnTo>
                    <a:pt x="2540" y="384974"/>
                  </a:lnTo>
                  <a:lnTo>
                    <a:pt x="9983" y="339363"/>
                  </a:lnTo>
                  <a:lnTo>
                    <a:pt x="22067" y="295485"/>
                  </a:lnTo>
                  <a:lnTo>
                    <a:pt x="38526" y="253603"/>
                  </a:lnTo>
                  <a:lnTo>
                    <a:pt x="59097" y="213980"/>
                  </a:lnTo>
                  <a:lnTo>
                    <a:pt x="83515" y="176881"/>
                  </a:lnTo>
                  <a:lnTo>
                    <a:pt x="111516" y="142568"/>
                  </a:lnTo>
                  <a:lnTo>
                    <a:pt x="142836" y="111305"/>
                  </a:lnTo>
                  <a:lnTo>
                    <a:pt x="177210" y="83356"/>
                  </a:lnTo>
                  <a:lnTo>
                    <a:pt x="214376" y="58984"/>
                  </a:lnTo>
                  <a:lnTo>
                    <a:pt x="254067" y="38452"/>
                  </a:lnTo>
                  <a:lnTo>
                    <a:pt x="296021" y="22024"/>
                  </a:lnTo>
                  <a:lnTo>
                    <a:pt x="339973" y="9964"/>
                  </a:lnTo>
                  <a:lnTo>
                    <a:pt x="385660" y="2535"/>
                  </a:lnTo>
                  <a:lnTo>
                    <a:pt x="432816" y="0"/>
                  </a:lnTo>
                  <a:lnTo>
                    <a:pt x="479971" y="2535"/>
                  </a:lnTo>
                  <a:lnTo>
                    <a:pt x="525658" y="9964"/>
                  </a:lnTo>
                  <a:lnTo>
                    <a:pt x="569610" y="22024"/>
                  </a:lnTo>
                  <a:lnTo>
                    <a:pt x="611564" y="38452"/>
                  </a:lnTo>
                  <a:lnTo>
                    <a:pt x="651255" y="58984"/>
                  </a:lnTo>
                  <a:lnTo>
                    <a:pt x="688421" y="83356"/>
                  </a:lnTo>
                  <a:lnTo>
                    <a:pt x="722795" y="111305"/>
                  </a:lnTo>
                  <a:lnTo>
                    <a:pt x="754115" y="142568"/>
                  </a:lnTo>
                  <a:lnTo>
                    <a:pt x="782116" y="176881"/>
                  </a:lnTo>
                  <a:lnTo>
                    <a:pt x="806534" y="213980"/>
                  </a:lnTo>
                  <a:lnTo>
                    <a:pt x="827105" y="253603"/>
                  </a:lnTo>
                  <a:lnTo>
                    <a:pt x="843564" y="295485"/>
                  </a:lnTo>
                  <a:lnTo>
                    <a:pt x="855648" y="339363"/>
                  </a:lnTo>
                  <a:lnTo>
                    <a:pt x="863092" y="384974"/>
                  </a:lnTo>
                  <a:lnTo>
                    <a:pt x="865632" y="432053"/>
                  </a:lnTo>
                  <a:lnTo>
                    <a:pt x="863092" y="479133"/>
                  </a:lnTo>
                  <a:lnTo>
                    <a:pt x="855648" y="524744"/>
                  </a:lnTo>
                  <a:lnTo>
                    <a:pt x="843564" y="568622"/>
                  </a:lnTo>
                  <a:lnTo>
                    <a:pt x="827105" y="610504"/>
                  </a:lnTo>
                  <a:lnTo>
                    <a:pt x="806534" y="650127"/>
                  </a:lnTo>
                  <a:lnTo>
                    <a:pt x="782116" y="687226"/>
                  </a:lnTo>
                  <a:lnTo>
                    <a:pt x="754115" y="721539"/>
                  </a:lnTo>
                  <a:lnTo>
                    <a:pt x="722795" y="752802"/>
                  </a:lnTo>
                  <a:lnTo>
                    <a:pt x="688421" y="780751"/>
                  </a:lnTo>
                  <a:lnTo>
                    <a:pt x="651255" y="805123"/>
                  </a:lnTo>
                  <a:lnTo>
                    <a:pt x="611564" y="825655"/>
                  </a:lnTo>
                  <a:lnTo>
                    <a:pt x="569610" y="842083"/>
                  </a:lnTo>
                  <a:lnTo>
                    <a:pt x="525658" y="854143"/>
                  </a:lnTo>
                  <a:lnTo>
                    <a:pt x="479971" y="861572"/>
                  </a:lnTo>
                  <a:lnTo>
                    <a:pt x="432816" y="864107"/>
                  </a:lnTo>
                  <a:lnTo>
                    <a:pt x="385660" y="861572"/>
                  </a:lnTo>
                  <a:lnTo>
                    <a:pt x="339973" y="854143"/>
                  </a:lnTo>
                  <a:lnTo>
                    <a:pt x="296021" y="842083"/>
                  </a:lnTo>
                  <a:lnTo>
                    <a:pt x="254067" y="825655"/>
                  </a:lnTo>
                  <a:lnTo>
                    <a:pt x="214376" y="805123"/>
                  </a:lnTo>
                  <a:lnTo>
                    <a:pt x="177210" y="780751"/>
                  </a:lnTo>
                  <a:lnTo>
                    <a:pt x="142836" y="752802"/>
                  </a:lnTo>
                  <a:lnTo>
                    <a:pt x="111516" y="721539"/>
                  </a:lnTo>
                  <a:lnTo>
                    <a:pt x="83515" y="687226"/>
                  </a:lnTo>
                  <a:lnTo>
                    <a:pt x="59097" y="650127"/>
                  </a:lnTo>
                  <a:lnTo>
                    <a:pt x="38526" y="610504"/>
                  </a:lnTo>
                  <a:lnTo>
                    <a:pt x="22067" y="568622"/>
                  </a:lnTo>
                  <a:lnTo>
                    <a:pt x="9983" y="524744"/>
                  </a:lnTo>
                  <a:lnTo>
                    <a:pt x="2539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9885" y="2333751"/>
              <a:ext cx="4452785" cy="9269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1190" y="2333751"/>
              <a:ext cx="398780" cy="1104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2017" y="2234310"/>
              <a:ext cx="251206" cy="10114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1648" y="2348611"/>
              <a:ext cx="670941" cy="8971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0633" y="2234310"/>
              <a:ext cx="251206" cy="101142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76461" y="4329191"/>
            <a:ext cx="70478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200" b="1" spc="95" dirty="0" smtClean="0">
                <a:latin typeface="Cambria"/>
                <a:cs typeface="Cambria"/>
              </a:rPr>
              <a:t>ÇİÇEKLİ ÇOK PROGRAMLI ANADOLU LİSESİ</a:t>
            </a:r>
            <a:r>
              <a:rPr sz="2200" b="1" spc="-105" dirty="0" smtClean="0">
                <a:latin typeface="Cambria"/>
                <a:cs typeface="Cambria"/>
              </a:rPr>
              <a:t> </a:t>
            </a:r>
            <a:r>
              <a:rPr sz="2200" b="1" spc="5" dirty="0">
                <a:latin typeface="Cambria"/>
                <a:cs typeface="Cambria"/>
              </a:rPr>
              <a:t>REHBERLİK</a:t>
            </a:r>
            <a:r>
              <a:rPr sz="2200" b="1" spc="95" dirty="0">
                <a:latin typeface="Cambria"/>
                <a:cs typeface="Cambria"/>
              </a:rPr>
              <a:t> </a:t>
            </a:r>
            <a:r>
              <a:rPr sz="2200" b="1" spc="55" dirty="0">
                <a:latin typeface="Cambria"/>
                <a:cs typeface="Cambria"/>
              </a:rPr>
              <a:t>SERVİSİ</a:t>
            </a:r>
            <a:endParaRPr sz="2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01043" y="6230111"/>
            <a:ext cx="457200" cy="457200"/>
            <a:chOff x="11401043" y="6230111"/>
            <a:chExt cx="45720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1043" y="6230111"/>
              <a:ext cx="457200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1523" y="6259067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5" h="399415">
                  <a:moveTo>
                    <a:pt x="0" y="199643"/>
                  </a:moveTo>
                  <a:lnTo>
                    <a:pt x="5251" y="153867"/>
                  </a:lnTo>
                  <a:lnTo>
                    <a:pt x="20211" y="111845"/>
                  </a:lnTo>
                  <a:lnTo>
                    <a:pt x="43687" y="74776"/>
                  </a:lnTo>
                  <a:lnTo>
                    <a:pt x="74484" y="43859"/>
                  </a:lnTo>
                  <a:lnTo>
                    <a:pt x="111411" y="20291"/>
                  </a:lnTo>
                  <a:lnTo>
                    <a:pt x="153275" y="5272"/>
                  </a:lnTo>
                  <a:lnTo>
                    <a:pt x="198881" y="0"/>
                  </a:lnTo>
                  <a:lnTo>
                    <a:pt x="244488" y="5272"/>
                  </a:lnTo>
                  <a:lnTo>
                    <a:pt x="286352" y="20291"/>
                  </a:lnTo>
                  <a:lnTo>
                    <a:pt x="323279" y="43859"/>
                  </a:lnTo>
                  <a:lnTo>
                    <a:pt x="354076" y="74776"/>
                  </a:lnTo>
                  <a:lnTo>
                    <a:pt x="377552" y="111845"/>
                  </a:lnTo>
                  <a:lnTo>
                    <a:pt x="392512" y="153867"/>
                  </a:lnTo>
                  <a:lnTo>
                    <a:pt x="397764" y="199643"/>
                  </a:lnTo>
                  <a:lnTo>
                    <a:pt x="392512" y="245420"/>
                  </a:lnTo>
                  <a:lnTo>
                    <a:pt x="377552" y="287442"/>
                  </a:lnTo>
                  <a:lnTo>
                    <a:pt x="354076" y="324511"/>
                  </a:lnTo>
                  <a:lnTo>
                    <a:pt x="323279" y="355428"/>
                  </a:lnTo>
                  <a:lnTo>
                    <a:pt x="286352" y="378996"/>
                  </a:lnTo>
                  <a:lnTo>
                    <a:pt x="244488" y="394015"/>
                  </a:lnTo>
                  <a:lnTo>
                    <a:pt x="198881" y="399287"/>
                  </a:lnTo>
                  <a:lnTo>
                    <a:pt x="153275" y="394015"/>
                  </a:lnTo>
                  <a:lnTo>
                    <a:pt x="111411" y="378996"/>
                  </a:lnTo>
                  <a:lnTo>
                    <a:pt x="74484" y="355428"/>
                  </a:lnTo>
                  <a:lnTo>
                    <a:pt x="43687" y="324511"/>
                  </a:lnTo>
                  <a:lnTo>
                    <a:pt x="20211" y="287442"/>
                  </a:lnTo>
                  <a:lnTo>
                    <a:pt x="5251" y="245420"/>
                  </a:lnTo>
                  <a:lnTo>
                    <a:pt x="0" y="1996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3619" y="1066291"/>
            <a:ext cx="2261476" cy="5068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0976" y="1020699"/>
            <a:ext cx="115315" cy="4639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1630" y="1073150"/>
            <a:ext cx="307848" cy="4114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04564" y="1020699"/>
            <a:ext cx="115315" cy="4639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67378" y="1073150"/>
            <a:ext cx="239522" cy="4114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54144" y="1020699"/>
            <a:ext cx="115315" cy="46393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16958" y="1073150"/>
            <a:ext cx="239521" cy="4114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2585" y="1590039"/>
            <a:ext cx="1021245" cy="5049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48916" y="1624202"/>
            <a:ext cx="115315" cy="46393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96133" y="1676654"/>
            <a:ext cx="703580" cy="41148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349244" y="1624202"/>
            <a:ext cx="572770" cy="464184"/>
            <a:chOff x="3349244" y="1624202"/>
            <a:chExt cx="572770" cy="464184"/>
          </a:xfrm>
        </p:grpSpPr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49244" y="1624202"/>
              <a:ext cx="115315" cy="4639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6597" y="1669795"/>
              <a:ext cx="415289" cy="41833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8892" y="2577210"/>
            <a:ext cx="4566920" cy="218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>
              <a:lnSpc>
                <a:spcPts val="2050"/>
              </a:lnSpc>
              <a:spcBef>
                <a:spcPts val="10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5580" algn="l"/>
              </a:tabLst>
            </a:pPr>
            <a:r>
              <a:rPr sz="1800" spc="50" dirty="0">
                <a:latin typeface="Cambria"/>
                <a:cs typeface="Cambria"/>
              </a:rPr>
              <a:t>MESLEK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S</a:t>
            </a:r>
            <a:r>
              <a:rPr sz="1800" spc="85" dirty="0">
                <a:latin typeface="Cambria"/>
                <a:cs typeface="Cambria"/>
              </a:rPr>
              <a:t>E</a:t>
            </a:r>
            <a:r>
              <a:rPr sz="1800" spc="355" dirty="0">
                <a:latin typeface="Cambria"/>
                <a:cs typeface="Cambria"/>
              </a:rPr>
              <a:t>Ç</a:t>
            </a:r>
            <a:r>
              <a:rPr sz="1800" dirty="0">
                <a:latin typeface="Cambria"/>
                <a:cs typeface="Cambria"/>
              </a:rPr>
              <a:t>İ</a:t>
            </a:r>
            <a:r>
              <a:rPr sz="1800" spc="100" dirty="0">
                <a:latin typeface="Cambria"/>
                <a:cs typeface="Cambria"/>
              </a:rPr>
              <a:t>M</a:t>
            </a:r>
            <a:r>
              <a:rPr sz="1800" dirty="0">
                <a:latin typeface="Cambria"/>
                <a:cs typeface="Cambria"/>
              </a:rPr>
              <a:t>İ</a:t>
            </a:r>
            <a:r>
              <a:rPr sz="1800" spc="50" dirty="0">
                <a:latin typeface="Cambria"/>
                <a:cs typeface="Cambria"/>
              </a:rPr>
              <a:t>;</a:t>
            </a:r>
            <a:r>
              <a:rPr sz="1800" spc="-11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bi</a:t>
            </a:r>
            <a:r>
              <a:rPr sz="1800" spc="-15" dirty="0">
                <a:latin typeface="Cambria"/>
                <a:cs typeface="Cambria"/>
              </a:rPr>
              <a:t>r</a:t>
            </a:r>
            <a:r>
              <a:rPr sz="1800" spc="75" dirty="0">
                <a:latin typeface="Cambria"/>
                <a:cs typeface="Cambria"/>
              </a:rPr>
              <a:t>e</a:t>
            </a:r>
            <a:r>
              <a:rPr sz="1800" spc="95" dirty="0">
                <a:latin typeface="Cambria"/>
                <a:cs typeface="Cambria"/>
              </a:rPr>
              <a:t>y</a:t>
            </a:r>
            <a:r>
              <a:rPr sz="1800" spc="60" dirty="0">
                <a:latin typeface="Cambria"/>
                <a:cs typeface="Cambria"/>
              </a:rPr>
              <a:t>le</a:t>
            </a:r>
            <a:r>
              <a:rPr sz="1800" spc="105" dirty="0">
                <a:latin typeface="Cambria"/>
                <a:cs typeface="Cambria"/>
              </a:rPr>
              <a:t>r</a:t>
            </a:r>
            <a:r>
              <a:rPr sz="1800" spc="25" dirty="0">
                <a:latin typeface="Cambria"/>
                <a:cs typeface="Cambria"/>
              </a:rPr>
              <a:t>in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135" dirty="0">
                <a:latin typeface="Cambria"/>
                <a:cs typeface="Cambria"/>
              </a:rPr>
              <a:t>ç</a:t>
            </a:r>
            <a:r>
              <a:rPr sz="1800" spc="155" dirty="0">
                <a:latin typeface="Cambria"/>
                <a:cs typeface="Cambria"/>
              </a:rPr>
              <a:t>e</a:t>
            </a:r>
            <a:r>
              <a:rPr sz="1800" spc="-10" dirty="0">
                <a:latin typeface="Cambria"/>
                <a:cs typeface="Cambria"/>
              </a:rPr>
              <a:t>ş</a:t>
            </a:r>
            <a:r>
              <a:rPr sz="1800" spc="5" dirty="0">
                <a:latin typeface="Cambria"/>
                <a:cs typeface="Cambria"/>
              </a:rPr>
              <a:t>itli</a:t>
            </a:r>
            <a:endParaRPr sz="1800">
              <a:latin typeface="Cambria"/>
              <a:cs typeface="Cambria"/>
            </a:endParaRPr>
          </a:p>
          <a:p>
            <a:pPr marL="194945" marR="118745">
              <a:lnSpc>
                <a:spcPts val="1939"/>
              </a:lnSpc>
              <a:spcBef>
                <a:spcPts val="140"/>
              </a:spcBef>
            </a:pPr>
            <a:r>
              <a:rPr sz="1800" spc="90" dirty="0">
                <a:latin typeface="Cambria"/>
                <a:cs typeface="Cambria"/>
              </a:rPr>
              <a:t>me</a:t>
            </a:r>
            <a:r>
              <a:rPr sz="1800" spc="70" dirty="0">
                <a:latin typeface="Cambria"/>
                <a:cs typeface="Cambria"/>
              </a:rPr>
              <a:t>s</a:t>
            </a:r>
            <a:r>
              <a:rPr sz="1800" spc="75" dirty="0">
                <a:latin typeface="Cambria"/>
                <a:cs typeface="Cambria"/>
              </a:rPr>
              <a:t>lekl</a:t>
            </a:r>
            <a:r>
              <a:rPr sz="1800" spc="80" dirty="0">
                <a:latin typeface="Cambria"/>
                <a:cs typeface="Cambria"/>
              </a:rPr>
              <a:t>e</a:t>
            </a:r>
            <a:r>
              <a:rPr sz="1800" spc="70" dirty="0">
                <a:latin typeface="Cambria"/>
                <a:cs typeface="Cambria"/>
              </a:rPr>
              <a:t>r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a</a:t>
            </a:r>
            <a:r>
              <a:rPr sz="1800" spc="-5" dirty="0">
                <a:latin typeface="Cambria"/>
                <a:cs typeface="Cambria"/>
              </a:rPr>
              <a:t>r</a:t>
            </a:r>
            <a:r>
              <a:rPr sz="1800" spc="65" dirty="0">
                <a:latin typeface="Cambria"/>
                <a:cs typeface="Cambria"/>
              </a:rPr>
              <a:t>a</a:t>
            </a:r>
            <a:r>
              <a:rPr sz="1800" spc="60" dirty="0">
                <a:latin typeface="Cambria"/>
                <a:cs typeface="Cambria"/>
              </a:rPr>
              <a:t>s</a:t>
            </a:r>
            <a:r>
              <a:rPr sz="1800" spc="55" dirty="0">
                <a:latin typeface="Cambria"/>
                <a:cs typeface="Cambria"/>
              </a:rPr>
              <a:t>ınd</a:t>
            </a:r>
            <a:r>
              <a:rPr sz="1800" spc="85" dirty="0">
                <a:latin typeface="Cambria"/>
                <a:cs typeface="Cambria"/>
              </a:rPr>
              <a:t>an,</a:t>
            </a:r>
            <a:r>
              <a:rPr sz="1800" spc="-114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e</a:t>
            </a:r>
            <a:r>
              <a:rPr sz="1800" spc="95" dirty="0">
                <a:latin typeface="Cambria"/>
                <a:cs typeface="Cambria"/>
              </a:rPr>
              <a:t>n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iyi </a:t>
            </a:r>
            <a:r>
              <a:rPr sz="1800" spc="65" dirty="0">
                <a:latin typeface="Cambria"/>
                <a:cs typeface="Cambria"/>
              </a:rPr>
              <a:t>y</a:t>
            </a:r>
            <a:r>
              <a:rPr sz="1800" spc="90" dirty="0">
                <a:latin typeface="Cambria"/>
                <a:cs typeface="Cambria"/>
              </a:rPr>
              <a:t>a</a:t>
            </a:r>
            <a:r>
              <a:rPr sz="1800" spc="110" dirty="0">
                <a:latin typeface="Cambria"/>
                <a:cs typeface="Cambria"/>
              </a:rPr>
              <a:t>p</a:t>
            </a:r>
            <a:r>
              <a:rPr sz="1800" spc="125" dirty="0">
                <a:latin typeface="Cambria"/>
                <a:cs typeface="Cambria"/>
              </a:rPr>
              <a:t>ab</a:t>
            </a:r>
            <a:r>
              <a:rPr sz="1800" spc="95" dirty="0">
                <a:latin typeface="Cambria"/>
                <a:cs typeface="Cambria"/>
              </a:rPr>
              <a:t>ilec</a:t>
            </a:r>
            <a:r>
              <a:rPr sz="1800" spc="145" dirty="0">
                <a:latin typeface="Cambria"/>
                <a:cs typeface="Cambria"/>
              </a:rPr>
              <a:t>e</a:t>
            </a:r>
            <a:r>
              <a:rPr sz="1800" spc="-5" dirty="0">
                <a:latin typeface="Cambria"/>
                <a:cs typeface="Cambria"/>
              </a:rPr>
              <a:t>ğ</a:t>
            </a:r>
            <a:r>
              <a:rPr sz="1800" spc="20" dirty="0">
                <a:latin typeface="Cambria"/>
                <a:cs typeface="Cambria"/>
              </a:rPr>
              <a:t>i  </a:t>
            </a:r>
            <a:r>
              <a:rPr sz="1800" spc="80" dirty="0">
                <a:latin typeface="Cambria"/>
                <a:cs typeface="Cambria"/>
              </a:rPr>
              <a:t>ve </a:t>
            </a:r>
            <a:r>
              <a:rPr sz="1800" spc="65" dirty="0">
                <a:latin typeface="Cambria"/>
                <a:cs typeface="Cambria"/>
              </a:rPr>
              <a:t>kendisine </a:t>
            </a:r>
            <a:r>
              <a:rPr sz="1800" spc="85" dirty="0">
                <a:latin typeface="Cambria"/>
                <a:cs typeface="Cambria"/>
              </a:rPr>
              <a:t>en </a:t>
            </a:r>
            <a:r>
              <a:rPr sz="1800" spc="75" dirty="0">
                <a:latin typeface="Cambria"/>
                <a:cs typeface="Cambria"/>
              </a:rPr>
              <a:t>uygun </a:t>
            </a:r>
            <a:r>
              <a:rPr sz="1800" spc="50" dirty="0">
                <a:latin typeface="Cambria"/>
                <a:cs typeface="Cambria"/>
              </a:rPr>
              <a:t>olan </a:t>
            </a:r>
            <a:r>
              <a:rPr sz="1800" spc="85" dirty="0">
                <a:latin typeface="Cambria"/>
                <a:cs typeface="Cambria"/>
              </a:rPr>
              <a:t>mesleğe 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yönelmesidir.</a:t>
            </a:r>
            <a:endParaRPr sz="1800">
              <a:latin typeface="Cambria"/>
              <a:cs typeface="Cambria"/>
            </a:endParaRPr>
          </a:p>
          <a:p>
            <a:pPr marL="194945" marR="5080" indent="-182880">
              <a:lnSpc>
                <a:spcPts val="1939"/>
              </a:lnSpc>
              <a:spcBef>
                <a:spcPts val="121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5580" algn="l"/>
              </a:tabLst>
            </a:pPr>
            <a:r>
              <a:rPr sz="1800" spc="-25" dirty="0">
                <a:latin typeface="Cambria"/>
                <a:cs typeface="Cambria"/>
              </a:rPr>
              <a:t>Bu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yönelme </a:t>
            </a:r>
            <a:r>
              <a:rPr sz="1800" spc="30" dirty="0">
                <a:latin typeface="Cambria"/>
                <a:cs typeface="Cambria"/>
              </a:rPr>
              <a:t>kararının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doğru </a:t>
            </a:r>
            <a:r>
              <a:rPr sz="1800" spc="80" dirty="0">
                <a:latin typeface="Cambria"/>
                <a:cs typeface="Cambria"/>
              </a:rPr>
              <a:t>ve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yerinde 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ol</a:t>
            </a:r>
            <a:r>
              <a:rPr sz="1800" spc="85" dirty="0">
                <a:latin typeface="Cambria"/>
                <a:cs typeface="Cambria"/>
              </a:rPr>
              <a:t>m</a:t>
            </a:r>
            <a:r>
              <a:rPr sz="1800" spc="65" dirty="0">
                <a:latin typeface="Cambria"/>
                <a:cs typeface="Cambria"/>
              </a:rPr>
              <a:t>a</a:t>
            </a:r>
            <a:r>
              <a:rPr sz="1800" spc="60" dirty="0">
                <a:latin typeface="Cambria"/>
                <a:cs typeface="Cambria"/>
              </a:rPr>
              <a:t>s</a:t>
            </a:r>
            <a:r>
              <a:rPr sz="1800" spc="35" dirty="0">
                <a:latin typeface="Cambria"/>
                <a:cs typeface="Cambria"/>
              </a:rPr>
              <a:t>ı;</a:t>
            </a:r>
            <a:r>
              <a:rPr sz="1800" spc="-10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bi</a:t>
            </a:r>
            <a:r>
              <a:rPr sz="1800" spc="-15" dirty="0">
                <a:latin typeface="Cambria"/>
                <a:cs typeface="Cambria"/>
              </a:rPr>
              <a:t>r</a:t>
            </a:r>
            <a:r>
              <a:rPr sz="1800" spc="75" dirty="0">
                <a:latin typeface="Cambria"/>
                <a:cs typeface="Cambria"/>
              </a:rPr>
              <a:t>e</a:t>
            </a:r>
            <a:r>
              <a:rPr sz="1800" spc="95" dirty="0">
                <a:latin typeface="Cambria"/>
                <a:cs typeface="Cambria"/>
              </a:rPr>
              <a:t>y</a:t>
            </a:r>
            <a:r>
              <a:rPr sz="1800" spc="25" dirty="0">
                <a:latin typeface="Cambria"/>
                <a:cs typeface="Cambria"/>
              </a:rPr>
              <a:t>in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n</a:t>
            </a:r>
            <a:r>
              <a:rPr sz="1800" spc="80" dirty="0">
                <a:latin typeface="Cambria"/>
                <a:cs typeface="Cambria"/>
              </a:rPr>
              <a:t>e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is</a:t>
            </a:r>
            <a:r>
              <a:rPr sz="1800" spc="65" dirty="0">
                <a:latin typeface="Cambria"/>
                <a:cs typeface="Cambria"/>
              </a:rPr>
              <a:t>ted</a:t>
            </a:r>
            <a:r>
              <a:rPr sz="1800" spc="55" dirty="0">
                <a:latin typeface="Cambria"/>
                <a:cs typeface="Cambria"/>
              </a:rPr>
              <a:t>i</a:t>
            </a:r>
            <a:r>
              <a:rPr sz="1800" spc="-5" dirty="0">
                <a:latin typeface="Cambria"/>
                <a:cs typeface="Cambria"/>
              </a:rPr>
              <a:t>ğ</a:t>
            </a:r>
            <a:r>
              <a:rPr sz="1800" spc="55" dirty="0">
                <a:latin typeface="Cambria"/>
                <a:cs typeface="Cambria"/>
              </a:rPr>
              <a:t>ini,</a:t>
            </a:r>
            <a:r>
              <a:rPr sz="1800" spc="-10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nele</a:t>
            </a:r>
            <a:r>
              <a:rPr sz="1800" spc="110" dirty="0">
                <a:latin typeface="Cambria"/>
                <a:cs typeface="Cambria"/>
              </a:rPr>
              <a:t>r</a:t>
            </a:r>
            <a:r>
              <a:rPr sz="1800" spc="20" dirty="0">
                <a:latin typeface="Cambria"/>
                <a:cs typeface="Cambria"/>
              </a:rPr>
              <a:t>i  </a:t>
            </a:r>
            <a:r>
              <a:rPr sz="1800" spc="75" dirty="0">
                <a:latin typeface="Cambria"/>
                <a:cs typeface="Cambria"/>
              </a:rPr>
              <a:t>yapabileceğini </a:t>
            </a:r>
            <a:r>
              <a:rPr sz="1800" spc="50" dirty="0">
                <a:latin typeface="Cambria"/>
                <a:cs typeface="Cambria"/>
              </a:rPr>
              <a:t>iyi </a:t>
            </a:r>
            <a:r>
              <a:rPr sz="1800" spc="75" dirty="0">
                <a:latin typeface="Cambria"/>
                <a:cs typeface="Cambria"/>
              </a:rPr>
              <a:t>bilmesi </a:t>
            </a:r>
            <a:r>
              <a:rPr sz="1800" spc="80" dirty="0">
                <a:latin typeface="Cambria"/>
                <a:cs typeface="Cambria"/>
              </a:rPr>
              <a:t>ve </a:t>
            </a:r>
            <a:r>
              <a:rPr sz="1800" spc="50" dirty="0">
                <a:latin typeface="Cambria"/>
                <a:cs typeface="Cambria"/>
              </a:rPr>
              <a:t>kendisini iyi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tanımasına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bağlıdır.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913120" y="0"/>
            <a:ext cx="6278880" cy="6858000"/>
            <a:chOff x="5913120" y="0"/>
            <a:chExt cx="6278880" cy="6858000"/>
          </a:xfrm>
        </p:grpSpPr>
        <p:sp>
          <p:nvSpPr>
            <p:cNvPr id="20" name="object 20"/>
            <p:cNvSpPr/>
            <p:nvPr/>
          </p:nvSpPr>
          <p:spPr>
            <a:xfrm>
              <a:off x="5913120" y="0"/>
              <a:ext cx="6278880" cy="6858000"/>
            </a:xfrm>
            <a:custGeom>
              <a:avLst/>
              <a:gdLst/>
              <a:ahLst/>
              <a:cxnLst/>
              <a:rect l="l" t="t" r="r" b="b"/>
              <a:pathLst>
                <a:path w="6278880" h="6858000">
                  <a:moveTo>
                    <a:pt x="6278880" y="0"/>
                  </a:moveTo>
                  <a:lnTo>
                    <a:pt x="45592" y="0"/>
                  </a:lnTo>
                  <a:lnTo>
                    <a:pt x="37210" y="65404"/>
                  </a:lnTo>
                  <a:lnTo>
                    <a:pt x="32444" y="113967"/>
                  </a:lnTo>
                  <a:lnTo>
                    <a:pt x="28000" y="162627"/>
                  </a:lnTo>
                  <a:lnTo>
                    <a:pt x="23880" y="211381"/>
                  </a:lnTo>
                  <a:lnTo>
                    <a:pt x="20084" y="260229"/>
                  </a:lnTo>
                  <a:lnTo>
                    <a:pt x="16613" y="309169"/>
                  </a:lnTo>
                  <a:lnTo>
                    <a:pt x="13469" y="358199"/>
                  </a:lnTo>
                  <a:lnTo>
                    <a:pt x="10651" y="407318"/>
                  </a:lnTo>
                  <a:lnTo>
                    <a:pt x="8162" y="456524"/>
                  </a:lnTo>
                  <a:lnTo>
                    <a:pt x="6002" y="505816"/>
                  </a:lnTo>
                  <a:lnTo>
                    <a:pt x="4172" y="555192"/>
                  </a:lnTo>
                  <a:lnTo>
                    <a:pt x="2672" y="604650"/>
                  </a:lnTo>
                  <a:lnTo>
                    <a:pt x="1504" y="654189"/>
                  </a:lnTo>
                  <a:lnTo>
                    <a:pt x="669" y="703807"/>
                  </a:lnTo>
                  <a:lnTo>
                    <a:pt x="167" y="753503"/>
                  </a:lnTo>
                  <a:lnTo>
                    <a:pt x="0" y="803275"/>
                  </a:lnTo>
                  <a:lnTo>
                    <a:pt x="182" y="855124"/>
                  </a:lnTo>
                  <a:lnTo>
                    <a:pt x="728" y="906888"/>
                  </a:lnTo>
                  <a:lnTo>
                    <a:pt x="1637" y="958563"/>
                  </a:lnTo>
                  <a:lnTo>
                    <a:pt x="2908" y="1010150"/>
                  </a:lnTo>
                  <a:lnTo>
                    <a:pt x="4539" y="1061647"/>
                  </a:lnTo>
                  <a:lnTo>
                    <a:pt x="6529" y="1113052"/>
                  </a:lnTo>
                  <a:lnTo>
                    <a:pt x="8877" y="1164365"/>
                  </a:lnTo>
                  <a:lnTo>
                    <a:pt x="11581" y="1215583"/>
                  </a:lnTo>
                  <a:lnTo>
                    <a:pt x="14641" y="1266707"/>
                  </a:lnTo>
                  <a:lnTo>
                    <a:pt x="18055" y="1317735"/>
                  </a:lnTo>
                  <a:lnTo>
                    <a:pt x="21822" y="1368665"/>
                  </a:lnTo>
                  <a:lnTo>
                    <a:pt x="25941" y="1419496"/>
                  </a:lnTo>
                  <a:lnTo>
                    <a:pt x="30411" y="1470228"/>
                  </a:lnTo>
                  <a:lnTo>
                    <a:pt x="35230" y="1520859"/>
                  </a:lnTo>
                  <a:lnTo>
                    <a:pt x="40397" y="1571387"/>
                  </a:lnTo>
                  <a:lnTo>
                    <a:pt x="45911" y="1621812"/>
                  </a:lnTo>
                  <a:lnTo>
                    <a:pt x="51771" y="1672132"/>
                  </a:lnTo>
                  <a:lnTo>
                    <a:pt x="57975" y="1722346"/>
                  </a:lnTo>
                  <a:lnTo>
                    <a:pt x="64523" y="1772453"/>
                  </a:lnTo>
                  <a:lnTo>
                    <a:pt x="71412" y="1822451"/>
                  </a:lnTo>
                  <a:lnTo>
                    <a:pt x="78643" y="1872340"/>
                  </a:lnTo>
                  <a:lnTo>
                    <a:pt x="86213" y="1922118"/>
                  </a:lnTo>
                  <a:lnTo>
                    <a:pt x="94122" y="1971784"/>
                  </a:lnTo>
                  <a:lnTo>
                    <a:pt x="102367" y="2021337"/>
                  </a:lnTo>
                  <a:lnTo>
                    <a:pt x="110949" y="2070776"/>
                  </a:lnTo>
                  <a:lnTo>
                    <a:pt x="119866" y="2120099"/>
                  </a:lnTo>
                  <a:lnTo>
                    <a:pt x="129116" y="2169304"/>
                  </a:lnTo>
                  <a:lnTo>
                    <a:pt x="138699" y="2218392"/>
                  </a:lnTo>
                  <a:lnTo>
                    <a:pt x="148612" y="2267361"/>
                  </a:lnTo>
                  <a:lnTo>
                    <a:pt x="158856" y="2316209"/>
                  </a:lnTo>
                  <a:lnTo>
                    <a:pt x="169428" y="2364935"/>
                  </a:lnTo>
                  <a:lnTo>
                    <a:pt x="180328" y="2413538"/>
                  </a:lnTo>
                  <a:lnTo>
                    <a:pt x="191555" y="2462018"/>
                  </a:lnTo>
                  <a:lnTo>
                    <a:pt x="203106" y="2510371"/>
                  </a:lnTo>
                  <a:lnTo>
                    <a:pt x="214981" y="2558598"/>
                  </a:lnTo>
                  <a:lnTo>
                    <a:pt x="227179" y="2606698"/>
                  </a:lnTo>
                  <a:lnTo>
                    <a:pt x="239698" y="2654668"/>
                  </a:lnTo>
                  <a:lnTo>
                    <a:pt x="252537" y="2702508"/>
                  </a:lnTo>
                  <a:lnTo>
                    <a:pt x="265696" y="2750217"/>
                  </a:lnTo>
                  <a:lnTo>
                    <a:pt x="279172" y="2797793"/>
                  </a:lnTo>
                  <a:lnTo>
                    <a:pt x="292965" y="2845235"/>
                  </a:lnTo>
                  <a:lnTo>
                    <a:pt x="307073" y="2892542"/>
                  </a:lnTo>
                  <a:lnTo>
                    <a:pt x="321495" y="2939713"/>
                  </a:lnTo>
                  <a:lnTo>
                    <a:pt x="336230" y="2986746"/>
                  </a:lnTo>
                  <a:lnTo>
                    <a:pt x="351277" y="3033640"/>
                  </a:lnTo>
                  <a:lnTo>
                    <a:pt x="366635" y="3080395"/>
                  </a:lnTo>
                  <a:lnTo>
                    <a:pt x="382301" y="3127008"/>
                  </a:lnTo>
                  <a:lnTo>
                    <a:pt x="398276" y="3173479"/>
                  </a:lnTo>
                  <a:lnTo>
                    <a:pt x="414558" y="3219806"/>
                  </a:lnTo>
                  <a:lnTo>
                    <a:pt x="431145" y="3265989"/>
                  </a:lnTo>
                  <a:lnTo>
                    <a:pt x="448037" y="3312025"/>
                  </a:lnTo>
                  <a:lnTo>
                    <a:pt x="465232" y="3357915"/>
                  </a:lnTo>
                  <a:lnTo>
                    <a:pt x="482729" y="3403655"/>
                  </a:lnTo>
                  <a:lnTo>
                    <a:pt x="500526" y="3449247"/>
                  </a:lnTo>
                  <a:lnTo>
                    <a:pt x="518624" y="3494687"/>
                  </a:lnTo>
                  <a:lnTo>
                    <a:pt x="537019" y="3539975"/>
                  </a:lnTo>
                  <a:lnTo>
                    <a:pt x="555712" y="3585110"/>
                  </a:lnTo>
                  <a:lnTo>
                    <a:pt x="574701" y="3630090"/>
                  </a:lnTo>
                  <a:lnTo>
                    <a:pt x="593984" y="3674914"/>
                  </a:lnTo>
                  <a:lnTo>
                    <a:pt x="613561" y="3719582"/>
                  </a:lnTo>
                  <a:lnTo>
                    <a:pt x="633430" y="3764091"/>
                  </a:lnTo>
                  <a:lnTo>
                    <a:pt x="653590" y="3808441"/>
                  </a:lnTo>
                  <a:lnTo>
                    <a:pt x="674040" y="3852631"/>
                  </a:lnTo>
                  <a:lnTo>
                    <a:pt x="694779" y="3896658"/>
                  </a:lnTo>
                  <a:lnTo>
                    <a:pt x="715805" y="3940523"/>
                  </a:lnTo>
                  <a:lnTo>
                    <a:pt x="737117" y="3984223"/>
                  </a:lnTo>
                  <a:lnTo>
                    <a:pt x="758715" y="4027758"/>
                  </a:lnTo>
                  <a:lnTo>
                    <a:pt x="780596" y="4071126"/>
                  </a:lnTo>
                  <a:lnTo>
                    <a:pt x="802760" y="4114326"/>
                  </a:lnTo>
                  <a:lnTo>
                    <a:pt x="825205" y="4157357"/>
                  </a:lnTo>
                  <a:lnTo>
                    <a:pt x="847930" y="4200218"/>
                  </a:lnTo>
                  <a:lnTo>
                    <a:pt x="870934" y="4242907"/>
                  </a:lnTo>
                  <a:lnTo>
                    <a:pt x="894216" y="4285424"/>
                  </a:lnTo>
                  <a:lnTo>
                    <a:pt x="917774" y="4327766"/>
                  </a:lnTo>
                  <a:lnTo>
                    <a:pt x="941607" y="4369934"/>
                  </a:lnTo>
                  <a:lnTo>
                    <a:pt x="965715" y="4411925"/>
                  </a:lnTo>
                  <a:lnTo>
                    <a:pt x="990095" y="4453738"/>
                  </a:lnTo>
                  <a:lnTo>
                    <a:pt x="1014747" y="4495372"/>
                  </a:lnTo>
                  <a:lnTo>
                    <a:pt x="1039670" y="4536827"/>
                  </a:lnTo>
                  <a:lnTo>
                    <a:pt x="1064861" y="4578100"/>
                  </a:lnTo>
                  <a:lnTo>
                    <a:pt x="1090321" y="4619191"/>
                  </a:lnTo>
                  <a:lnTo>
                    <a:pt x="1116047" y="4660098"/>
                  </a:lnTo>
                  <a:lnTo>
                    <a:pt x="1142039" y="4700820"/>
                  </a:lnTo>
                  <a:lnTo>
                    <a:pt x="1168296" y="4741356"/>
                  </a:lnTo>
                  <a:lnTo>
                    <a:pt x="1194815" y="4781704"/>
                  </a:lnTo>
                  <a:lnTo>
                    <a:pt x="1221596" y="4821865"/>
                  </a:lnTo>
                  <a:lnTo>
                    <a:pt x="1248639" y="4861835"/>
                  </a:lnTo>
                  <a:lnTo>
                    <a:pt x="1275940" y="4901614"/>
                  </a:lnTo>
                  <a:lnTo>
                    <a:pt x="1303500" y="4941202"/>
                  </a:lnTo>
                  <a:lnTo>
                    <a:pt x="1331317" y="4980595"/>
                  </a:lnTo>
                  <a:lnTo>
                    <a:pt x="1359389" y="5019795"/>
                  </a:lnTo>
                  <a:lnTo>
                    <a:pt x="1387717" y="5058798"/>
                  </a:lnTo>
                  <a:lnTo>
                    <a:pt x="1416297" y="5097604"/>
                  </a:lnTo>
                  <a:lnTo>
                    <a:pt x="1445130" y="5136212"/>
                  </a:lnTo>
                  <a:lnTo>
                    <a:pt x="1474214" y="5174621"/>
                  </a:lnTo>
                  <a:lnTo>
                    <a:pt x="1503548" y="5212829"/>
                  </a:lnTo>
                  <a:lnTo>
                    <a:pt x="1533130" y="5250834"/>
                  </a:lnTo>
                  <a:lnTo>
                    <a:pt x="1562960" y="5288637"/>
                  </a:lnTo>
                  <a:lnTo>
                    <a:pt x="1593035" y="5326236"/>
                  </a:lnTo>
                  <a:lnTo>
                    <a:pt x="1623356" y="5363629"/>
                  </a:lnTo>
                  <a:lnTo>
                    <a:pt x="1653920" y="5400815"/>
                  </a:lnTo>
                  <a:lnTo>
                    <a:pt x="1684727" y="5437793"/>
                  </a:lnTo>
                  <a:lnTo>
                    <a:pt x="1715775" y="5474562"/>
                  </a:lnTo>
                  <a:lnTo>
                    <a:pt x="1747063" y="5511120"/>
                  </a:lnTo>
                  <a:lnTo>
                    <a:pt x="1778590" y="5547467"/>
                  </a:lnTo>
                  <a:lnTo>
                    <a:pt x="1810354" y="5583601"/>
                  </a:lnTo>
                  <a:lnTo>
                    <a:pt x="1842355" y="5619522"/>
                  </a:lnTo>
                  <a:lnTo>
                    <a:pt x="1874591" y="5655226"/>
                  </a:lnTo>
                  <a:lnTo>
                    <a:pt x="1907061" y="5690715"/>
                  </a:lnTo>
                  <a:lnTo>
                    <a:pt x="1939764" y="5725985"/>
                  </a:lnTo>
                  <a:lnTo>
                    <a:pt x="1972698" y="5761037"/>
                  </a:lnTo>
                  <a:lnTo>
                    <a:pt x="2005863" y="5795868"/>
                  </a:lnTo>
                  <a:lnTo>
                    <a:pt x="2039257" y="5830478"/>
                  </a:lnTo>
                  <a:lnTo>
                    <a:pt x="2072878" y="5864866"/>
                  </a:lnTo>
                  <a:lnTo>
                    <a:pt x="2106727" y="5899030"/>
                  </a:lnTo>
                  <a:lnTo>
                    <a:pt x="2140800" y="5932969"/>
                  </a:lnTo>
                  <a:lnTo>
                    <a:pt x="2175098" y="5966681"/>
                  </a:lnTo>
                  <a:lnTo>
                    <a:pt x="2209620" y="6000167"/>
                  </a:lnTo>
                  <a:lnTo>
                    <a:pt x="2244363" y="6033423"/>
                  </a:lnTo>
                  <a:lnTo>
                    <a:pt x="2279326" y="6066450"/>
                  </a:lnTo>
                  <a:lnTo>
                    <a:pt x="2314509" y="6099246"/>
                  </a:lnTo>
                  <a:lnTo>
                    <a:pt x="2349910" y="6131809"/>
                  </a:lnTo>
                  <a:lnTo>
                    <a:pt x="2385528" y="6164139"/>
                  </a:lnTo>
                  <a:lnTo>
                    <a:pt x="2421362" y="6196234"/>
                  </a:lnTo>
                  <a:lnTo>
                    <a:pt x="2457411" y="6228093"/>
                  </a:lnTo>
                  <a:lnTo>
                    <a:pt x="2493672" y="6259716"/>
                  </a:lnTo>
                  <a:lnTo>
                    <a:pt x="2530146" y="6291099"/>
                  </a:lnTo>
                  <a:lnTo>
                    <a:pt x="2566831" y="6322244"/>
                  </a:lnTo>
                  <a:lnTo>
                    <a:pt x="2603725" y="6353147"/>
                  </a:lnTo>
                  <a:lnTo>
                    <a:pt x="2640828" y="6383808"/>
                  </a:lnTo>
                  <a:lnTo>
                    <a:pt x="2678138" y="6414227"/>
                  </a:lnTo>
                  <a:lnTo>
                    <a:pt x="2715654" y="6444400"/>
                  </a:lnTo>
                  <a:lnTo>
                    <a:pt x="2753375" y="6474329"/>
                  </a:lnTo>
                  <a:lnTo>
                    <a:pt x="2791300" y="6504010"/>
                  </a:lnTo>
                  <a:lnTo>
                    <a:pt x="2829427" y="6533443"/>
                  </a:lnTo>
                  <a:lnTo>
                    <a:pt x="2867755" y="6562627"/>
                  </a:lnTo>
                  <a:lnTo>
                    <a:pt x="2906283" y="6591560"/>
                  </a:lnTo>
                  <a:lnTo>
                    <a:pt x="2945010" y="6620242"/>
                  </a:lnTo>
                  <a:lnTo>
                    <a:pt x="2983934" y="6648671"/>
                  </a:lnTo>
                  <a:lnTo>
                    <a:pt x="3023055" y="6676846"/>
                  </a:lnTo>
                  <a:lnTo>
                    <a:pt x="3062371" y="6704765"/>
                  </a:lnTo>
                  <a:lnTo>
                    <a:pt x="3101880" y="6732428"/>
                  </a:lnTo>
                  <a:lnTo>
                    <a:pt x="3141583" y="6759833"/>
                  </a:lnTo>
                  <a:lnTo>
                    <a:pt x="3181477" y="6786979"/>
                  </a:lnTo>
                  <a:lnTo>
                    <a:pt x="3292348" y="6857999"/>
                  </a:lnTo>
                  <a:lnTo>
                    <a:pt x="6278880" y="6857999"/>
                  </a:lnTo>
                  <a:lnTo>
                    <a:pt x="6278880" y="0"/>
                  </a:lnTo>
                  <a:close/>
                </a:path>
              </a:pathLst>
            </a:custGeom>
            <a:solidFill>
              <a:srgbClr val="35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87055" y="646176"/>
              <a:ext cx="4219194" cy="40835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01043" y="6230111"/>
            <a:ext cx="457200" cy="457200"/>
            <a:chOff x="11401043" y="6230111"/>
            <a:chExt cx="45720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1043" y="6230111"/>
              <a:ext cx="457200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1523" y="6259067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5" h="399415">
                  <a:moveTo>
                    <a:pt x="0" y="199643"/>
                  </a:moveTo>
                  <a:lnTo>
                    <a:pt x="5251" y="153867"/>
                  </a:lnTo>
                  <a:lnTo>
                    <a:pt x="20211" y="111845"/>
                  </a:lnTo>
                  <a:lnTo>
                    <a:pt x="43687" y="74776"/>
                  </a:lnTo>
                  <a:lnTo>
                    <a:pt x="74484" y="43859"/>
                  </a:lnTo>
                  <a:lnTo>
                    <a:pt x="111411" y="20291"/>
                  </a:lnTo>
                  <a:lnTo>
                    <a:pt x="153275" y="5272"/>
                  </a:lnTo>
                  <a:lnTo>
                    <a:pt x="198881" y="0"/>
                  </a:lnTo>
                  <a:lnTo>
                    <a:pt x="244488" y="5272"/>
                  </a:lnTo>
                  <a:lnTo>
                    <a:pt x="286352" y="20291"/>
                  </a:lnTo>
                  <a:lnTo>
                    <a:pt x="323279" y="43859"/>
                  </a:lnTo>
                  <a:lnTo>
                    <a:pt x="354076" y="74776"/>
                  </a:lnTo>
                  <a:lnTo>
                    <a:pt x="377552" y="111845"/>
                  </a:lnTo>
                  <a:lnTo>
                    <a:pt x="392512" y="153867"/>
                  </a:lnTo>
                  <a:lnTo>
                    <a:pt x="397764" y="199643"/>
                  </a:lnTo>
                  <a:lnTo>
                    <a:pt x="392512" y="245420"/>
                  </a:lnTo>
                  <a:lnTo>
                    <a:pt x="377552" y="287442"/>
                  </a:lnTo>
                  <a:lnTo>
                    <a:pt x="354076" y="324511"/>
                  </a:lnTo>
                  <a:lnTo>
                    <a:pt x="323279" y="355428"/>
                  </a:lnTo>
                  <a:lnTo>
                    <a:pt x="286352" y="378996"/>
                  </a:lnTo>
                  <a:lnTo>
                    <a:pt x="244488" y="394015"/>
                  </a:lnTo>
                  <a:lnTo>
                    <a:pt x="198881" y="399287"/>
                  </a:lnTo>
                  <a:lnTo>
                    <a:pt x="153275" y="394015"/>
                  </a:lnTo>
                  <a:lnTo>
                    <a:pt x="111411" y="378996"/>
                  </a:lnTo>
                  <a:lnTo>
                    <a:pt x="74484" y="355428"/>
                  </a:lnTo>
                  <a:lnTo>
                    <a:pt x="43687" y="324511"/>
                  </a:lnTo>
                  <a:lnTo>
                    <a:pt x="20211" y="287442"/>
                  </a:lnTo>
                  <a:lnTo>
                    <a:pt x="5251" y="245420"/>
                  </a:lnTo>
                  <a:lnTo>
                    <a:pt x="0" y="1996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419600" y="650631"/>
            <a:ext cx="6661784" cy="2324100"/>
          </a:xfrm>
          <a:custGeom>
            <a:avLst/>
            <a:gdLst/>
            <a:ahLst/>
            <a:cxnLst/>
            <a:rect l="l" t="t" r="r" b="b"/>
            <a:pathLst>
              <a:path w="6661784" h="2324100">
                <a:moveTo>
                  <a:pt x="6661404" y="0"/>
                </a:moveTo>
                <a:lnTo>
                  <a:pt x="1162050" y="0"/>
                </a:lnTo>
                <a:lnTo>
                  <a:pt x="0" y="1162050"/>
                </a:lnTo>
                <a:lnTo>
                  <a:pt x="1162050" y="2324100"/>
                </a:lnTo>
                <a:lnTo>
                  <a:pt x="6661404" y="2324100"/>
                </a:lnTo>
                <a:lnTo>
                  <a:pt x="6661404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91698" y="975846"/>
            <a:ext cx="4850130" cy="15430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382270">
              <a:lnSpc>
                <a:spcPts val="2330"/>
              </a:lnSpc>
              <a:spcBef>
                <a:spcPts val="430"/>
              </a:spcBef>
            </a:pP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En 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iyi </a:t>
            </a:r>
            <a:r>
              <a:rPr sz="2200" spc="114" dirty="0">
                <a:solidFill>
                  <a:srgbClr val="FFFFFF"/>
                </a:solidFill>
                <a:latin typeface="Cambria"/>
                <a:cs typeface="Cambria"/>
              </a:rPr>
              <a:t>meslek, 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bireyin 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özellik 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Cambria"/>
                <a:cs typeface="Cambria"/>
              </a:rPr>
              <a:t>koşullarına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uygun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olan,</a:t>
            </a:r>
            <a:r>
              <a:rPr sz="2200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Cambria"/>
                <a:cs typeface="Cambria"/>
              </a:rPr>
              <a:t>onu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20" dirty="0">
                <a:solidFill>
                  <a:srgbClr val="FFFFFF"/>
                </a:solidFill>
                <a:latin typeface="Cambria"/>
                <a:cs typeface="Cambria"/>
              </a:rPr>
              <a:t>çok</a:t>
            </a:r>
            <a:endParaRPr sz="2200" dirty="0">
              <a:latin typeface="Cambria"/>
              <a:cs typeface="Cambria"/>
            </a:endParaRPr>
          </a:p>
          <a:p>
            <a:pPr marL="469900">
              <a:lnSpc>
                <a:spcPts val="2150"/>
              </a:lnSpc>
            </a:pPr>
            <a:r>
              <a:rPr sz="2200" spc="10" dirty="0">
                <a:solidFill>
                  <a:srgbClr val="FFFFFF"/>
                </a:solidFill>
                <a:latin typeface="Cambria"/>
                <a:cs typeface="Cambria"/>
              </a:rPr>
              <a:t>mutlu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60" dirty="0">
                <a:solidFill>
                  <a:srgbClr val="FFFFFF"/>
                </a:solidFill>
                <a:latin typeface="Cambria"/>
                <a:cs typeface="Cambria"/>
              </a:rPr>
              <a:t>edecek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0" dirty="0">
                <a:solidFill>
                  <a:srgbClr val="FFFFFF"/>
                </a:solidFill>
                <a:latin typeface="Cambria"/>
                <a:cs typeface="Cambria"/>
              </a:rPr>
              <a:t>ve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yeteneklerini</a:t>
            </a:r>
            <a:endParaRPr sz="2200" dirty="0">
              <a:latin typeface="Cambria"/>
              <a:cs typeface="Cambria"/>
            </a:endParaRPr>
          </a:p>
          <a:p>
            <a:pPr marL="1905" algn="ctr">
              <a:lnSpc>
                <a:spcPts val="2330"/>
              </a:lnSpc>
            </a:pP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kullanarak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kendini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geliştirebileceği</a:t>
            </a:r>
            <a:endParaRPr sz="2200" dirty="0">
              <a:latin typeface="Cambria"/>
              <a:cs typeface="Cambria"/>
            </a:endParaRPr>
          </a:p>
          <a:p>
            <a:pPr marL="1905" algn="ctr">
              <a:lnSpc>
                <a:spcPts val="2480"/>
              </a:lnSpc>
            </a:pP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meslektir.</a:t>
            </a:r>
            <a:endParaRPr sz="2200" dirty="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19600" y="3640835"/>
            <a:ext cx="6661784" cy="2324100"/>
          </a:xfrm>
          <a:custGeom>
            <a:avLst/>
            <a:gdLst/>
            <a:ahLst/>
            <a:cxnLst/>
            <a:rect l="l" t="t" r="r" b="b"/>
            <a:pathLst>
              <a:path w="6661784" h="2324100">
                <a:moveTo>
                  <a:pt x="6661404" y="0"/>
                </a:moveTo>
                <a:lnTo>
                  <a:pt x="1162050" y="0"/>
                </a:lnTo>
                <a:lnTo>
                  <a:pt x="0" y="1162050"/>
                </a:lnTo>
                <a:lnTo>
                  <a:pt x="1162050" y="2324100"/>
                </a:lnTo>
                <a:lnTo>
                  <a:pt x="6661404" y="2324100"/>
                </a:lnTo>
                <a:lnTo>
                  <a:pt x="6661404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94324" y="3708272"/>
            <a:ext cx="4712335" cy="2137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485"/>
              </a:lnSpc>
              <a:spcBef>
                <a:spcPts val="95"/>
              </a:spcBef>
            </a:pP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MESLEK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20" dirty="0">
                <a:solidFill>
                  <a:srgbClr val="FFFFFF"/>
                </a:solidFill>
                <a:latin typeface="Cambria"/>
                <a:cs typeface="Cambria"/>
              </a:rPr>
              <a:t>SEÇİMİ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KARARI,</a:t>
            </a:r>
            <a:r>
              <a:rPr sz="2200" spc="-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Cambria"/>
                <a:cs typeface="Cambria"/>
              </a:rPr>
              <a:t>insanın</a:t>
            </a:r>
            <a:endParaRPr sz="2200" dirty="0">
              <a:latin typeface="Cambria"/>
              <a:cs typeface="Cambria"/>
            </a:endParaRPr>
          </a:p>
          <a:p>
            <a:pPr marL="12700" marR="5080" indent="1270" algn="ctr">
              <a:lnSpc>
                <a:spcPct val="88400"/>
              </a:lnSpc>
              <a:spcBef>
                <a:spcPts val="150"/>
              </a:spcBef>
            </a:pP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yaşamında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Cambria"/>
                <a:cs typeface="Cambria"/>
              </a:rPr>
              <a:t>verdiği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önemli 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Cambria"/>
                <a:cs typeface="Cambria"/>
              </a:rPr>
              <a:t>kararlardan 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biridir. </a:t>
            </a:r>
            <a:r>
              <a:rPr sz="2200" spc="120" dirty="0">
                <a:solidFill>
                  <a:srgbClr val="FFFFFF"/>
                </a:solidFill>
                <a:latin typeface="Cambria"/>
                <a:cs typeface="Cambria"/>
              </a:rPr>
              <a:t>Çünkü </a:t>
            </a:r>
            <a:r>
              <a:rPr sz="2200" spc="110" dirty="0">
                <a:solidFill>
                  <a:srgbClr val="FFFFFF"/>
                </a:solidFill>
                <a:latin typeface="Cambria"/>
                <a:cs typeface="Cambria"/>
              </a:rPr>
              <a:t>meslek, </a:t>
            </a:r>
            <a:r>
              <a:rPr sz="22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Cambria"/>
                <a:cs typeface="Cambria"/>
              </a:rPr>
              <a:t>insan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Cambria"/>
                <a:cs typeface="Cambria"/>
              </a:rPr>
              <a:t>yaşamının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Cambria"/>
                <a:cs typeface="Cambria"/>
              </a:rPr>
              <a:t>uzun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bir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bölümünü 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kapsa</a:t>
            </a:r>
            <a:r>
              <a:rPr sz="2200" spc="-14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200" spc="19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sz="2200" spc="-3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anl</a:t>
            </a:r>
            <a:r>
              <a:rPr sz="2200" spc="20" dirty="0">
                <a:solidFill>
                  <a:srgbClr val="FFFFFF"/>
                </a:solidFill>
                <a:latin typeface="Cambria"/>
                <a:cs typeface="Cambria"/>
              </a:rPr>
              <a:t>ı</a:t>
            </a:r>
            <a:r>
              <a:rPr sz="2200" spc="-5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0" dirty="0">
                <a:solidFill>
                  <a:srgbClr val="FFFFFF"/>
                </a:solidFill>
                <a:latin typeface="Cambria"/>
                <a:cs typeface="Cambria"/>
              </a:rPr>
              <a:t>mesle</a:t>
            </a:r>
            <a:r>
              <a:rPr sz="2200" spc="11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seçi</a:t>
            </a:r>
            <a:r>
              <a:rPr sz="2200" spc="165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2200" spc="105" dirty="0">
                <a:solidFill>
                  <a:srgbClr val="FFFFFF"/>
                </a:solidFill>
                <a:latin typeface="Cambria"/>
                <a:cs typeface="Cambria"/>
              </a:rPr>
              <a:t>i,  </a:t>
            </a:r>
            <a:r>
              <a:rPr sz="2200" spc="40" dirty="0">
                <a:solidFill>
                  <a:srgbClr val="FFFFFF"/>
                </a:solidFill>
                <a:latin typeface="Cambria"/>
                <a:cs typeface="Cambria"/>
              </a:rPr>
              <a:t>mutsuzluk,</a:t>
            </a:r>
            <a:r>
              <a:rPr sz="22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başarısızlık,</a:t>
            </a:r>
            <a:r>
              <a:rPr sz="22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doyumsuzluk </a:t>
            </a:r>
            <a:r>
              <a:rPr sz="2200" spc="-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0" dirty="0">
                <a:solidFill>
                  <a:srgbClr val="FFFFFF"/>
                </a:solidFill>
                <a:latin typeface="Cambria"/>
                <a:cs typeface="Cambria"/>
              </a:rPr>
              <a:t>ve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düş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Cambria"/>
                <a:cs typeface="Cambria"/>
              </a:rPr>
              <a:t>kırıklığına</a:t>
            </a:r>
            <a:r>
              <a:rPr sz="22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10" dirty="0">
                <a:solidFill>
                  <a:srgbClr val="FFFFFF"/>
                </a:solidFill>
                <a:latin typeface="Cambria"/>
                <a:cs typeface="Cambria"/>
              </a:rPr>
              <a:t>neden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olabilir.</a:t>
            </a:r>
            <a:endParaRPr sz="2200" dirty="0">
              <a:latin typeface="Cambria"/>
              <a:cs typeface="Cambria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2133600"/>
            <a:ext cx="4732540" cy="24241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464819"/>
            <a:ext cx="10222992" cy="792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503" y="2039111"/>
            <a:ext cx="10222992" cy="807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503" y="601980"/>
            <a:ext cx="10222992" cy="13853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943600" y="2542588"/>
            <a:ext cx="446659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ts val="1939"/>
              </a:lnSpc>
              <a:spcBef>
                <a:spcPts val="105"/>
              </a:spcBef>
              <a:buClr>
                <a:srgbClr val="9E3611"/>
              </a:buClr>
              <a:buSzPct val="85294"/>
              <a:buFont typeface="Wingdings"/>
              <a:buChar char=""/>
              <a:tabLst>
                <a:tab pos="195580" algn="l"/>
              </a:tabLst>
            </a:pPr>
            <a:r>
              <a:rPr sz="1700" spc="65" dirty="0">
                <a:latin typeface="Cambria"/>
                <a:cs typeface="Cambria"/>
              </a:rPr>
              <a:t>1.</a:t>
            </a:r>
            <a:r>
              <a:rPr sz="1700" spc="-90" dirty="0">
                <a:latin typeface="Cambria"/>
                <a:cs typeface="Cambria"/>
              </a:rPr>
              <a:t> </a:t>
            </a:r>
            <a:r>
              <a:rPr sz="1700" spc="10" dirty="0">
                <a:latin typeface="Cambria"/>
                <a:cs typeface="Cambria"/>
              </a:rPr>
              <a:t>Kişinin</a:t>
            </a:r>
            <a:r>
              <a:rPr sz="1700" spc="60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kendini</a:t>
            </a:r>
            <a:r>
              <a:rPr sz="1700" spc="55" dirty="0">
                <a:latin typeface="Cambria"/>
                <a:cs typeface="Cambria"/>
              </a:rPr>
              <a:t> </a:t>
            </a:r>
            <a:r>
              <a:rPr sz="1700" spc="30" dirty="0">
                <a:latin typeface="Cambria"/>
                <a:cs typeface="Cambria"/>
              </a:rPr>
              <a:t>tanıması</a:t>
            </a:r>
            <a:r>
              <a:rPr sz="1700" spc="50" dirty="0">
                <a:latin typeface="Cambria"/>
                <a:cs typeface="Cambria"/>
              </a:rPr>
              <a:t> (Yetenekler,</a:t>
            </a:r>
            <a:endParaRPr sz="1700" dirty="0">
              <a:latin typeface="Cambria"/>
              <a:cs typeface="Cambria"/>
            </a:endParaRPr>
          </a:p>
          <a:p>
            <a:pPr marL="194945">
              <a:lnSpc>
                <a:spcPts val="1939"/>
              </a:lnSpc>
            </a:pPr>
            <a:r>
              <a:rPr sz="1700" spc="45" dirty="0">
                <a:latin typeface="Cambria"/>
                <a:cs typeface="Cambria"/>
              </a:rPr>
              <a:t>İlgiler,Yaşam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40" dirty="0">
                <a:latin typeface="Cambria"/>
                <a:cs typeface="Cambria"/>
              </a:rPr>
              <a:t>Beklentileri)</a:t>
            </a:r>
            <a:endParaRPr sz="1700" dirty="0">
              <a:latin typeface="Cambria"/>
              <a:cs typeface="Cambria"/>
            </a:endParaRPr>
          </a:p>
          <a:p>
            <a:pPr marL="195580" indent="-182880">
              <a:lnSpc>
                <a:spcPts val="1939"/>
              </a:lnSpc>
              <a:spcBef>
                <a:spcPts val="995"/>
              </a:spcBef>
              <a:buClr>
                <a:srgbClr val="9E3611"/>
              </a:buClr>
              <a:buSzPct val="85294"/>
              <a:buFont typeface="Wingdings"/>
              <a:buChar char=""/>
              <a:tabLst>
                <a:tab pos="195580" algn="l"/>
              </a:tabLst>
            </a:pPr>
            <a:r>
              <a:rPr sz="1700" spc="65" dirty="0">
                <a:latin typeface="Cambria"/>
                <a:cs typeface="Cambria"/>
              </a:rPr>
              <a:t>2.</a:t>
            </a:r>
            <a:r>
              <a:rPr sz="1700" spc="-90" dirty="0">
                <a:latin typeface="Cambria"/>
                <a:cs typeface="Cambria"/>
              </a:rPr>
              <a:t> </a:t>
            </a:r>
            <a:r>
              <a:rPr sz="1700" spc="10" dirty="0">
                <a:latin typeface="Cambria"/>
                <a:cs typeface="Cambria"/>
              </a:rPr>
              <a:t>Kişinin</a:t>
            </a:r>
            <a:r>
              <a:rPr sz="1700" spc="55" dirty="0">
                <a:latin typeface="Cambria"/>
                <a:cs typeface="Cambria"/>
              </a:rPr>
              <a:t> </a:t>
            </a:r>
            <a:r>
              <a:rPr sz="1700" spc="70" dirty="0">
                <a:latin typeface="Cambria"/>
                <a:cs typeface="Cambria"/>
              </a:rPr>
              <a:t>meslekleri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tanıması</a:t>
            </a:r>
            <a:endParaRPr sz="1700" dirty="0">
              <a:latin typeface="Cambria"/>
              <a:cs typeface="Cambria"/>
            </a:endParaRPr>
          </a:p>
          <a:p>
            <a:pPr marL="194945" marR="5080">
              <a:lnSpc>
                <a:spcPts val="1839"/>
              </a:lnSpc>
              <a:spcBef>
                <a:spcPts val="125"/>
              </a:spcBef>
            </a:pPr>
            <a:r>
              <a:rPr sz="1700" spc="60" dirty="0">
                <a:latin typeface="Cambria"/>
                <a:cs typeface="Cambria"/>
              </a:rPr>
              <a:t>(Mesleklerin </a:t>
            </a:r>
            <a:r>
              <a:rPr sz="1700" spc="55" dirty="0">
                <a:latin typeface="Cambria"/>
                <a:cs typeface="Cambria"/>
              </a:rPr>
              <a:t>özellikleri, </a:t>
            </a:r>
            <a:r>
              <a:rPr sz="1700" spc="80" dirty="0">
                <a:latin typeface="Cambria"/>
                <a:cs typeface="Cambria"/>
              </a:rPr>
              <a:t>gereken </a:t>
            </a:r>
            <a:r>
              <a:rPr sz="1700" spc="40" dirty="0">
                <a:latin typeface="Cambria"/>
                <a:cs typeface="Cambria"/>
              </a:rPr>
              <a:t>nitelikler, </a:t>
            </a:r>
            <a:r>
              <a:rPr sz="1700" spc="-360" dirty="0">
                <a:latin typeface="Cambria"/>
                <a:cs typeface="Cambria"/>
              </a:rPr>
              <a:t> </a:t>
            </a:r>
            <a:r>
              <a:rPr sz="1700" spc="70" dirty="0">
                <a:latin typeface="Cambria"/>
                <a:cs typeface="Cambria"/>
              </a:rPr>
              <a:t>geçirilmesi </a:t>
            </a:r>
            <a:r>
              <a:rPr sz="1700" spc="80" dirty="0">
                <a:latin typeface="Cambria"/>
                <a:cs typeface="Cambria"/>
              </a:rPr>
              <a:t>gereken</a:t>
            </a:r>
            <a:r>
              <a:rPr sz="1700" spc="50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eğitim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süreci)</a:t>
            </a:r>
            <a:endParaRPr sz="1700" dirty="0">
              <a:latin typeface="Cambria"/>
              <a:cs typeface="Cambria"/>
            </a:endParaRPr>
          </a:p>
          <a:p>
            <a:pPr marL="194945" marR="166370" indent="-182880">
              <a:lnSpc>
                <a:spcPts val="1839"/>
              </a:lnSpc>
              <a:spcBef>
                <a:spcPts val="1195"/>
              </a:spcBef>
              <a:buClr>
                <a:srgbClr val="9E3611"/>
              </a:buClr>
              <a:buSzPct val="85294"/>
              <a:buFont typeface="Wingdings"/>
              <a:buChar char=""/>
              <a:tabLst>
                <a:tab pos="195580" algn="l"/>
              </a:tabLst>
            </a:pPr>
            <a:r>
              <a:rPr sz="1700" spc="65" dirty="0">
                <a:latin typeface="Cambria"/>
                <a:cs typeface="Cambria"/>
              </a:rPr>
              <a:t>3.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55" dirty="0">
                <a:latin typeface="Cambria"/>
                <a:cs typeface="Cambria"/>
              </a:rPr>
              <a:t>Mevcut </a:t>
            </a:r>
            <a:r>
              <a:rPr sz="1700" spc="75" dirty="0">
                <a:latin typeface="Cambria"/>
                <a:cs typeface="Cambria"/>
              </a:rPr>
              <a:t>seçeneklerin </a:t>
            </a:r>
            <a:r>
              <a:rPr sz="1700" spc="70" dirty="0">
                <a:latin typeface="Cambria"/>
                <a:cs typeface="Cambria"/>
              </a:rPr>
              <a:t>incelenip, </a:t>
            </a:r>
            <a:r>
              <a:rPr sz="1700" spc="75" dirty="0">
                <a:latin typeface="Cambria"/>
                <a:cs typeface="Cambria"/>
              </a:rPr>
              <a:t>başka 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85" dirty="0">
                <a:latin typeface="Cambria"/>
                <a:cs typeface="Cambria"/>
              </a:rPr>
              <a:t>seçenekler</a:t>
            </a:r>
            <a:r>
              <a:rPr sz="1700" spc="60" dirty="0">
                <a:latin typeface="Cambria"/>
                <a:cs typeface="Cambria"/>
              </a:rPr>
              <a:t> </a:t>
            </a:r>
            <a:r>
              <a:rPr sz="1700" spc="55" dirty="0">
                <a:latin typeface="Cambria"/>
                <a:cs typeface="Cambria"/>
              </a:rPr>
              <a:t>olup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olmadığının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20" dirty="0">
                <a:latin typeface="Cambria"/>
                <a:cs typeface="Cambria"/>
              </a:rPr>
              <a:t>araştırılması</a:t>
            </a:r>
            <a:endParaRPr sz="1700" dirty="0">
              <a:latin typeface="Cambria"/>
              <a:cs typeface="Cambria"/>
            </a:endParaRPr>
          </a:p>
          <a:p>
            <a:pPr marL="194945" marR="48895" indent="-182880">
              <a:lnSpc>
                <a:spcPts val="1839"/>
              </a:lnSpc>
              <a:spcBef>
                <a:spcPts val="1190"/>
              </a:spcBef>
              <a:buClr>
                <a:srgbClr val="9E3611"/>
              </a:buClr>
              <a:buSzPct val="85294"/>
              <a:buFont typeface="Wingdings"/>
              <a:buChar char=""/>
              <a:tabLst>
                <a:tab pos="195580" algn="l"/>
              </a:tabLst>
            </a:pPr>
            <a:r>
              <a:rPr sz="1700" spc="65" dirty="0">
                <a:latin typeface="Cambria"/>
                <a:cs typeface="Cambria"/>
              </a:rPr>
              <a:t>4.</a:t>
            </a:r>
            <a:r>
              <a:rPr sz="1700" spc="-85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Kendi</a:t>
            </a:r>
            <a:r>
              <a:rPr sz="1700" spc="45" dirty="0">
                <a:latin typeface="Cambria"/>
                <a:cs typeface="Cambria"/>
              </a:rPr>
              <a:t> </a:t>
            </a:r>
            <a:r>
              <a:rPr sz="1700" spc="60" dirty="0">
                <a:latin typeface="Cambria"/>
                <a:cs typeface="Cambria"/>
              </a:rPr>
              <a:t>istek,</a:t>
            </a:r>
            <a:r>
              <a:rPr sz="1700" spc="-85" dirty="0">
                <a:latin typeface="Cambria"/>
                <a:cs typeface="Cambria"/>
              </a:rPr>
              <a:t> </a:t>
            </a:r>
            <a:r>
              <a:rPr sz="1700" spc="85" dirty="0">
                <a:latin typeface="Cambria"/>
                <a:cs typeface="Cambria"/>
              </a:rPr>
              <a:t>ilgi,</a:t>
            </a:r>
            <a:r>
              <a:rPr sz="1700" spc="-75" dirty="0">
                <a:latin typeface="Cambria"/>
                <a:cs typeface="Cambria"/>
              </a:rPr>
              <a:t> </a:t>
            </a:r>
            <a:r>
              <a:rPr sz="1700" spc="65" dirty="0">
                <a:latin typeface="Cambria"/>
                <a:cs typeface="Cambria"/>
              </a:rPr>
              <a:t>yetenek</a:t>
            </a:r>
            <a:r>
              <a:rPr sz="1700" spc="60" dirty="0">
                <a:latin typeface="Cambria"/>
                <a:cs typeface="Cambria"/>
              </a:rPr>
              <a:t> </a:t>
            </a:r>
            <a:r>
              <a:rPr sz="1700" spc="80" dirty="0">
                <a:latin typeface="Cambria"/>
                <a:cs typeface="Cambria"/>
              </a:rPr>
              <a:t>ve</a:t>
            </a:r>
            <a:r>
              <a:rPr sz="1700" spc="40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başarılarınız </a:t>
            </a:r>
            <a:r>
              <a:rPr sz="1700" spc="-355" dirty="0">
                <a:latin typeface="Cambria"/>
                <a:cs typeface="Cambria"/>
              </a:rPr>
              <a:t> </a:t>
            </a:r>
            <a:r>
              <a:rPr sz="1700" spc="60" dirty="0">
                <a:latin typeface="Cambria"/>
                <a:cs typeface="Cambria"/>
              </a:rPr>
              <a:t>ile</a:t>
            </a:r>
            <a:r>
              <a:rPr sz="1700" spc="55" dirty="0">
                <a:latin typeface="Cambria"/>
                <a:cs typeface="Cambria"/>
              </a:rPr>
              <a:t> </a:t>
            </a:r>
            <a:r>
              <a:rPr sz="1700" spc="80" dirty="0">
                <a:latin typeface="Cambria"/>
                <a:cs typeface="Cambria"/>
              </a:rPr>
              <a:t>meslek</a:t>
            </a:r>
            <a:r>
              <a:rPr sz="1700" spc="45" dirty="0">
                <a:latin typeface="Cambria"/>
                <a:cs typeface="Cambria"/>
              </a:rPr>
              <a:t> </a:t>
            </a:r>
            <a:r>
              <a:rPr sz="1700" spc="15" dirty="0">
                <a:latin typeface="Cambria"/>
                <a:cs typeface="Cambria"/>
              </a:rPr>
              <a:t>araştırmanız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sonucu</a:t>
            </a:r>
            <a:r>
              <a:rPr sz="1700" spc="55" dirty="0">
                <a:latin typeface="Cambria"/>
                <a:cs typeface="Cambria"/>
              </a:rPr>
              <a:t> </a:t>
            </a:r>
            <a:r>
              <a:rPr sz="1700" spc="105" dirty="0">
                <a:latin typeface="Cambria"/>
                <a:cs typeface="Cambria"/>
              </a:rPr>
              <a:t>elde </a:t>
            </a:r>
            <a:r>
              <a:rPr sz="1700" spc="110" dirty="0">
                <a:latin typeface="Cambria"/>
                <a:cs typeface="Cambria"/>
              </a:rPr>
              <a:t> </a:t>
            </a:r>
            <a:r>
              <a:rPr sz="1700" spc="5" dirty="0">
                <a:latin typeface="Cambria"/>
                <a:cs typeface="Cambria"/>
              </a:rPr>
              <a:t>ettiğiniz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70" dirty="0">
                <a:latin typeface="Cambria"/>
                <a:cs typeface="Cambria"/>
              </a:rPr>
              <a:t>bilgilerin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40" dirty="0">
                <a:latin typeface="Cambria"/>
                <a:cs typeface="Cambria"/>
              </a:rPr>
              <a:t>sentezini</a:t>
            </a:r>
            <a:r>
              <a:rPr sz="1700" spc="50" dirty="0">
                <a:latin typeface="Cambria"/>
                <a:cs typeface="Cambria"/>
              </a:rPr>
              <a:t> </a:t>
            </a:r>
            <a:r>
              <a:rPr sz="1700" spc="60" dirty="0">
                <a:latin typeface="Cambria"/>
                <a:cs typeface="Cambria"/>
              </a:rPr>
              <a:t>yaparak 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55" dirty="0">
                <a:latin typeface="Cambria"/>
                <a:cs typeface="Cambria"/>
              </a:rPr>
              <a:t>kendinize</a:t>
            </a:r>
            <a:r>
              <a:rPr sz="1700" spc="40" dirty="0">
                <a:latin typeface="Cambria"/>
                <a:cs typeface="Cambria"/>
              </a:rPr>
              <a:t> </a:t>
            </a:r>
            <a:r>
              <a:rPr sz="1700" spc="80" dirty="0">
                <a:latin typeface="Cambria"/>
                <a:cs typeface="Cambria"/>
              </a:rPr>
              <a:t>en</a:t>
            </a:r>
            <a:r>
              <a:rPr sz="1700" spc="40" dirty="0">
                <a:latin typeface="Cambria"/>
                <a:cs typeface="Cambria"/>
              </a:rPr>
              <a:t> </a:t>
            </a:r>
            <a:r>
              <a:rPr sz="1700" spc="80" dirty="0">
                <a:latin typeface="Cambria"/>
                <a:cs typeface="Cambria"/>
              </a:rPr>
              <a:t>uygun</a:t>
            </a:r>
            <a:r>
              <a:rPr sz="1700" spc="40" dirty="0">
                <a:latin typeface="Cambria"/>
                <a:cs typeface="Cambria"/>
              </a:rPr>
              <a:t> </a:t>
            </a:r>
            <a:r>
              <a:rPr sz="1700" spc="60" dirty="0">
                <a:latin typeface="Cambria"/>
                <a:cs typeface="Cambria"/>
              </a:rPr>
              <a:t>mesleği</a:t>
            </a:r>
            <a:r>
              <a:rPr sz="1700" spc="50" dirty="0">
                <a:latin typeface="Cambria"/>
                <a:cs typeface="Cambria"/>
              </a:rPr>
              <a:t> </a:t>
            </a:r>
            <a:r>
              <a:rPr sz="1700" spc="60" dirty="0">
                <a:latin typeface="Cambria"/>
                <a:cs typeface="Cambria"/>
              </a:rPr>
              <a:t>seçebilirsiniz.</a:t>
            </a:r>
            <a:endParaRPr sz="1700" dirty="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01043" y="6230111"/>
            <a:ext cx="457200" cy="457200"/>
            <a:chOff x="11401043" y="6230111"/>
            <a:chExt cx="457200" cy="4572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01043" y="6230111"/>
              <a:ext cx="457200" cy="457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31523" y="6259067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5" h="399415">
                  <a:moveTo>
                    <a:pt x="0" y="199643"/>
                  </a:moveTo>
                  <a:lnTo>
                    <a:pt x="5251" y="153867"/>
                  </a:lnTo>
                  <a:lnTo>
                    <a:pt x="20211" y="111845"/>
                  </a:lnTo>
                  <a:lnTo>
                    <a:pt x="43687" y="74776"/>
                  </a:lnTo>
                  <a:lnTo>
                    <a:pt x="74484" y="43859"/>
                  </a:lnTo>
                  <a:lnTo>
                    <a:pt x="111411" y="20291"/>
                  </a:lnTo>
                  <a:lnTo>
                    <a:pt x="153275" y="5272"/>
                  </a:lnTo>
                  <a:lnTo>
                    <a:pt x="198881" y="0"/>
                  </a:lnTo>
                  <a:lnTo>
                    <a:pt x="244488" y="5272"/>
                  </a:lnTo>
                  <a:lnTo>
                    <a:pt x="286352" y="20291"/>
                  </a:lnTo>
                  <a:lnTo>
                    <a:pt x="323279" y="43859"/>
                  </a:lnTo>
                  <a:lnTo>
                    <a:pt x="354076" y="74776"/>
                  </a:lnTo>
                  <a:lnTo>
                    <a:pt x="377552" y="111845"/>
                  </a:lnTo>
                  <a:lnTo>
                    <a:pt x="392512" y="153867"/>
                  </a:lnTo>
                  <a:lnTo>
                    <a:pt x="397764" y="199643"/>
                  </a:lnTo>
                  <a:lnTo>
                    <a:pt x="392512" y="245420"/>
                  </a:lnTo>
                  <a:lnTo>
                    <a:pt x="377552" y="287442"/>
                  </a:lnTo>
                  <a:lnTo>
                    <a:pt x="354076" y="324511"/>
                  </a:lnTo>
                  <a:lnTo>
                    <a:pt x="323279" y="355428"/>
                  </a:lnTo>
                  <a:lnTo>
                    <a:pt x="286352" y="378996"/>
                  </a:lnTo>
                  <a:lnTo>
                    <a:pt x="244488" y="394015"/>
                  </a:lnTo>
                  <a:lnTo>
                    <a:pt x="198881" y="399287"/>
                  </a:lnTo>
                  <a:lnTo>
                    <a:pt x="153275" y="394015"/>
                  </a:lnTo>
                  <a:lnTo>
                    <a:pt x="111411" y="378996"/>
                  </a:lnTo>
                  <a:lnTo>
                    <a:pt x="74484" y="355428"/>
                  </a:lnTo>
                  <a:lnTo>
                    <a:pt x="43687" y="324511"/>
                  </a:lnTo>
                  <a:lnTo>
                    <a:pt x="20211" y="287442"/>
                  </a:lnTo>
                  <a:lnTo>
                    <a:pt x="5251" y="245420"/>
                  </a:lnTo>
                  <a:lnTo>
                    <a:pt x="0" y="1996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42274"/>
            <a:ext cx="3276600" cy="41285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155" y="1105535"/>
            <a:ext cx="890117" cy="38353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03373" y="1056639"/>
            <a:ext cx="2899410" cy="438784"/>
            <a:chOff x="2103373" y="1056639"/>
            <a:chExt cx="2899410" cy="43878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373" y="1056639"/>
              <a:ext cx="107442" cy="4324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265" y="1105534"/>
              <a:ext cx="223265" cy="3835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2473" y="1056639"/>
              <a:ext cx="107442" cy="432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3857" y="1099184"/>
              <a:ext cx="2328418" cy="39623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685" y="1661541"/>
            <a:ext cx="1088453" cy="3962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2510" y="1597152"/>
            <a:ext cx="426465" cy="4583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3004" y="1661541"/>
            <a:ext cx="1012062" cy="47231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009897" y="1618996"/>
            <a:ext cx="1434465" cy="432434"/>
            <a:chOff x="4009897" y="1618996"/>
            <a:chExt cx="1434465" cy="432434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9897" y="1618996"/>
              <a:ext cx="107441" cy="4324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60773" y="1667891"/>
              <a:ext cx="934465" cy="3835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39181" y="1618996"/>
              <a:ext cx="107441" cy="4324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90565" y="1667891"/>
              <a:ext cx="153797" cy="38353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85989" y="2181351"/>
            <a:ext cx="107378" cy="43243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44167" y="2223897"/>
            <a:ext cx="170560" cy="47231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566925" y="2181351"/>
            <a:ext cx="458470" cy="518795"/>
            <a:chOff x="1566925" y="2181351"/>
            <a:chExt cx="458470" cy="518795"/>
          </a:xfrm>
        </p:grpSpPr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66925" y="2181351"/>
              <a:ext cx="107442" cy="4324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18817" y="2230246"/>
              <a:ext cx="306196" cy="46951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142796" y="2901670"/>
            <a:ext cx="5007610" cy="31051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469265" algn="l"/>
              </a:tabLst>
            </a:pPr>
            <a:r>
              <a:rPr sz="1700" spc="65" dirty="0">
                <a:solidFill>
                  <a:srgbClr val="9E3611"/>
                </a:solidFill>
                <a:latin typeface="Cambria"/>
                <a:cs typeface="Cambria"/>
              </a:rPr>
              <a:t>1.	</a:t>
            </a:r>
            <a:r>
              <a:rPr sz="2000" spc="45" dirty="0">
                <a:latin typeface="Cambria"/>
                <a:cs typeface="Cambria"/>
              </a:rPr>
              <a:t>KENDİNİZİ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İYİ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TANIMALISINIZ</a:t>
            </a:r>
            <a:endParaRPr sz="2000">
              <a:latin typeface="Cambria"/>
              <a:cs typeface="Cambria"/>
            </a:endParaRPr>
          </a:p>
          <a:p>
            <a:pPr marL="194945" indent="-182880">
              <a:lnSpc>
                <a:spcPts val="2280"/>
              </a:lnSpc>
              <a:spcBef>
                <a:spcPts val="96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80" dirty="0">
                <a:latin typeface="Cambria"/>
                <a:cs typeface="Cambria"/>
              </a:rPr>
              <a:t>İlgi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ve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isteklerinizi,</a:t>
            </a:r>
            <a:r>
              <a:rPr sz="2000" spc="-110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Kişilik</a:t>
            </a:r>
            <a:r>
              <a:rPr sz="2000" spc="65" dirty="0">
                <a:latin typeface="Cambria"/>
                <a:cs typeface="Cambria"/>
              </a:rPr>
              <a:t> yapınızı,</a:t>
            </a:r>
            <a:endParaRPr sz="2000">
              <a:latin typeface="Cambria"/>
              <a:cs typeface="Cambria"/>
            </a:endParaRPr>
          </a:p>
          <a:p>
            <a:pPr marL="194945" marR="140335">
              <a:lnSpc>
                <a:spcPts val="2160"/>
              </a:lnSpc>
              <a:spcBef>
                <a:spcPts val="150"/>
              </a:spcBef>
            </a:pPr>
            <a:r>
              <a:rPr sz="2000" spc="75" dirty="0">
                <a:latin typeface="Cambria"/>
                <a:cs typeface="Cambria"/>
              </a:rPr>
              <a:t>Sa</a:t>
            </a:r>
            <a:r>
              <a:rPr sz="2000" spc="5" dirty="0">
                <a:latin typeface="Cambria"/>
                <a:cs typeface="Cambria"/>
              </a:rPr>
              <a:t>ğ</a:t>
            </a:r>
            <a:r>
              <a:rPr sz="2000" spc="35" dirty="0">
                <a:latin typeface="Cambria"/>
                <a:cs typeface="Cambria"/>
              </a:rPr>
              <a:t>lı</a:t>
            </a:r>
            <a:r>
              <a:rPr sz="2000" spc="5" dirty="0">
                <a:latin typeface="Cambria"/>
                <a:cs typeface="Cambria"/>
              </a:rPr>
              <a:t>ğ</a:t>
            </a:r>
            <a:r>
              <a:rPr sz="2000" spc="20" dirty="0">
                <a:latin typeface="Cambria"/>
                <a:cs typeface="Cambria"/>
              </a:rPr>
              <a:t>ınızı</a:t>
            </a:r>
            <a:r>
              <a:rPr sz="2000" spc="175" dirty="0">
                <a:latin typeface="Cambria"/>
                <a:cs typeface="Cambria"/>
              </a:rPr>
              <a:t>,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Amaç</a:t>
            </a:r>
            <a:r>
              <a:rPr sz="2000" spc="50" dirty="0">
                <a:latin typeface="Cambria"/>
                <a:cs typeface="Cambria"/>
              </a:rPr>
              <a:t>la</a:t>
            </a:r>
            <a:r>
              <a:rPr sz="2000" spc="45" dirty="0">
                <a:latin typeface="Cambria"/>
                <a:cs typeface="Cambria"/>
              </a:rPr>
              <a:t>r</a:t>
            </a:r>
            <a:r>
              <a:rPr sz="2000" spc="30" dirty="0">
                <a:latin typeface="Cambria"/>
                <a:cs typeface="Cambria"/>
              </a:rPr>
              <a:t>ın</a:t>
            </a:r>
            <a:r>
              <a:rPr sz="2000" spc="15" dirty="0">
                <a:latin typeface="Cambria"/>
                <a:cs typeface="Cambria"/>
              </a:rPr>
              <a:t>ız</a:t>
            </a:r>
            <a:r>
              <a:rPr sz="2000" spc="25" dirty="0">
                <a:latin typeface="Cambria"/>
                <a:cs typeface="Cambria"/>
              </a:rPr>
              <a:t>ı</a:t>
            </a:r>
            <a:r>
              <a:rPr sz="2000" spc="285" dirty="0">
                <a:latin typeface="Cambria"/>
                <a:cs typeface="Cambria"/>
              </a:rPr>
              <a:t>,</a:t>
            </a:r>
            <a:r>
              <a:rPr sz="2000" spc="-80" dirty="0">
                <a:latin typeface="Cambria"/>
                <a:cs typeface="Cambria"/>
              </a:rPr>
              <a:t>Y</a:t>
            </a:r>
            <a:r>
              <a:rPr sz="2000" spc="90" dirty="0">
                <a:latin typeface="Cambria"/>
                <a:cs typeface="Cambria"/>
              </a:rPr>
              <a:t>eten</a:t>
            </a:r>
            <a:r>
              <a:rPr sz="2000" spc="100" dirty="0">
                <a:latin typeface="Cambria"/>
                <a:cs typeface="Cambria"/>
              </a:rPr>
              <a:t>e</a:t>
            </a:r>
            <a:r>
              <a:rPr sz="2000" spc="85" dirty="0">
                <a:latin typeface="Cambria"/>
                <a:cs typeface="Cambria"/>
              </a:rPr>
              <a:t>k</a:t>
            </a:r>
            <a:r>
              <a:rPr sz="2000" spc="45" dirty="0">
                <a:latin typeface="Cambria"/>
                <a:cs typeface="Cambria"/>
              </a:rPr>
              <a:t>l</a:t>
            </a:r>
            <a:r>
              <a:rPr sz="2000" spc="90" dirty="0">
                <a:latin typeface="Cambria"/>
                <a:cs typeface="Cambria"/>
              </a:rPr>
              <a:t>e</a:t>
            </a:r>
            <a:r>
              <a:rPr sz="2000" spc="120" dirty="0">
                <a:latin typeface="Cambria"/>
                <a:cs typeface="Cambria"/>
              </a:rPr>
              <a:t>r</a:t>
            </a:r>
            <a:r>
              <a:rPr sz="2000" spc="30" dirty="0">
                <a:latin typeface="Cambria"/>
                <a:cs typeface="Cambria"/>
              </a:rPr>
              <a:t>in</a:t>
            </a:r>
            <a:r>
              <a:rPr sz="2000" spc="15" dirty="0">
                <a:latin typeface="Cambria"/>
                <a:cs typeface="Cambria"/>
              </a:rPr>
              <a:t>iz</a:t>
            </a:r>
            <a:r>
              <a:rPr sz="2000" spc="25" dirty="0">
                <a:latin typeface="Cambria"/>
                <a:cs typeface="Cambria"/>
              </a:rPr>
              <a:t>i</a:t>
            </a:r>
            <a:r>
              <a:rPr sz="2000" spc="180" dirty="0">
                <a:latin typeface="Cambria"/>
                <a:cs typeface="Cambria"/>
              </a:rPr>
              <a:t>,  </a:t>
            </a:r>
            <a:r>
              <a:rPr sz="2000" spc="25" dirty="0">
                <a:latin typeface="Cambria"/>
                <a:cs typeface="Cambria"/>
              </a:rPr>
              <a:t>Başarılı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olduğunuz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alanları,</a:t>
            </a:r>
            <a:endParaRPr sz="2000">
              <a:latin typeface="Cambria"/>
              <a:cs typeface="Cambria"/>
            </a:endParaRPr>
          </a:p>
          <a:p>
            <a:pPr marL="194945" indent="-182880">
              <a:lnSpc>
                <a:spcPct val="100000"/>
              </a:lnSpc>
              <a:spcBef>
                <a:spcPts val="93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125" dirty="0">
                <a:latin typeface="Cambria"/>
                <a:cs typeface="Cambria"/>
              </a:rPr>
              <a:t>Güçlü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ve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zayıf</a:t>
            </a:r>
            <a:r>
              <a:rPr sz="2000" spc="4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yönlerinizi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iyi </a:t>
            </a:r>
            <a:r>
              <a:rPr sz="2000" spc="65" dirty="0">
                <a:latin typeface="Cambria"/>
                <a:cs typeface="Cambria"/>
              </a:rPr>
              <a:t>bilmelisiniz.</a:t>
            </a:r>
            <a:endParaRPr sz="2000">
              <a:latin typeface="Cambria"/>
              <a:cs typeface="Cambria"/>
            </a:endParaRPr>
          </a:p>
          <a:p>
            <a:pPr marL="194945" marR="223520" indent="-18288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5580" algn="l"/>
              </a:tabLst>
            </a:pPr>
            <a:r>
              <a:rPr sz="2000" spc="50" dirty="0">
                <a:latin typeface="Cambria"/>
                <a:cs typeface="Cambria"/>
              </a:rPr>
              <a:t>Ulusal </a:t>
            </a:r>
            <a:r>
              <a:rPr sz="2000" spc="85" dirty="0">
                <a:latin typeface="Cambria"/>
                <a:cs typeface="Cambria"/>
              </a:rPr>
              <a:t>mesleki </a:t>
            </a:r>
            <a:r>
              <a:rPr sz="2000" spc="110" dirty="0">
                <a:latin typeface="Cambria"/>
                <a:cs typeface="Cambria"/>
              </a:rPr>
              <a:t>bilgi </a:t>
            </a:r>
            <a:r>
              <a:rPr sz="2000" spc="60" dirty="0">
                <a:latin typeface="Cambria"/>
                <a:cs typeface="Cambria"/>
              </a:rPr>
              <a:t>sisteminden 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me</a:t>
            </a:r>
            <a:r>
              <a:rPr sz="2000" spc="60" dirty="0">
                <a:latin typeface="Cambria"/>
                <a:cs typeface="Cambria"/>
              </a:rPr>
              <a:t>s</a:t>
            </a:r>
            <a:r>
              <a:rPr sz="2000" spc="105" dirty="0">
                <a:latin typeface="Cambria"/>
                <a:cs typeface="Cambria"/>
              </a:rPr>
              <a:t>le</a:t>
            </a:r>
            <a:r>
              <a:rPr sz="2000" spc="85" dirty="0">
                <a:latin typeface="Cambria"/>
                <a:cs typeface="Cambria"/>
              </a:rPr>
              <a:t>k</a:t>
            </a:r>
            <a:r>
              <a:rPr sz="2000" spc="45" dirty="0">
                <a:latin typeface="Cambria"/>
                <a:cs typeface="Cambria"/>
              </a:rPr>
              <a:t>l</a:t>
            </a:r>
            <a:r>
              <a:rPr sz="2000" spc="90" dirty="0">
                <a:latin typeface="Cambria"/>
                <a:cs typeface="Cambria"/>
              </a:rPr>
              <a:t>e</a:t>
            </a:r>
            <a:r>
              <a:rPr sz="2000" spc="120" dirty="0">
                <a:latin typeface="Cambria"/>
                <a:cs typeface="Cambria"/>
              </a:rPr>
              <a:t>r</a:t>
            </a:r>
            <a:r>
              <a:rPr sz="2000" spc="25" dirty="0">
                <a:latin typeface="Cambria"/>
                <a:cs typeface="Cambria"/>
              </a:rPr>
              <a:t>i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in</a:t>
            </a:r>
            <a:r>
              <a:rPr sz="2000" spc="125" dirty="0">
                <a:latin typeface="Cambria"/>
                <a:cs typeface="Cambria"/>
              </a:rPr>
              <a:t>cel</a:t>
            </a:r>
            <a:r>
              <a:rPr sz="2000" spc="85" dirty="0">
                <a:latin typeface="Cambria"/>
                <a:cs typeface="Cambria"/>
              </a:rPr>
              <a:t>e</a:t>
            </a:r>
            <a:r>
              <a:rPr sz="2000" spc="20" dirty="0">
                <a:latin typeface="Cambria"/>
                <a:cs typeface="Cambria"/>
              </a:rPr>
              <a:t>y</a:t>
            </a:r>
            <a:r>
              <a:rPr sz="2000" spc="90" dirty="0">
                <a:latin typeface="Cambria"/>
                <a:cs typeface="Cambria"/>
              </a:rPr>
              <a:t>e</a:t>
            </a:r>
            <a:r>
              <a:rPr sz="2000" spc="-10" dirty="0">
                <a:latin typeface="Cambria"/>
                <a:cs typeface="Cambria"/>
              </a:rPr>
              <a:t>r</a:t>
            </a:r>
            <a:r>
              <a:rPr sz="2000" spc="125" dirty="0">
                <a:latin typeface="Cambria"/>
                <a:cs typeface="Cambria"/>
              </a:rPr>
              <a:t>e</a:t>
            </a:r>
            <a:r>
              <a:rPr sz="2000" spc="150" dirty="0">
                <a:latin typeface="Cambria"/>
                <a:cs typeface="Cambria"/>
              </a:rPr>
              <a:t>k</a:t>
            </a:r>
            <a:r>
              <a:rPr sz="2000" spc="175" dirty="0">
                <a:latin typeface="Cambria"/>
                <a:cs typeface="Cambria"/>
              </a:rPr>
              <a:t>,</a:t>
            </a:r>
            <a:r>
              <a:rPr sz="2000" spc="-130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y</a:t>
            </a:r>
            <a:r>
              <a:rPr sz="2000" spc="90" dirty="0">
                <a:latin typeface="Cambria"/>
                <a:cs typeface="Cambria"/>
              </a:rPr>
              <a:t>eten</a:t>
            </a:r>
            <a:r>
              <a:rPr sz="2000" spc="100" dirty="0">
                <a:latin typeface="Cambria"/>
                <a:cs typeface="Cambria"/>
              </a:rPr>
              <a:t>e</a:t>
            </a:r>
            <a:r>
              <a:rPr sz="2000" spc="105" dirty="0">
                <a:latin typeface="Cambria"/>
                <a:cs typeface="Cambria"/>
              </a:rPr>
              <a:t>k</a:t>
            </a:r>
            <a:r>
              <a:rPr sz="2000" spc="175" dirty="0">
                <a:latin typeface="Cambria"/>
                <a:cs typeface="Cambria"/>
              </a:rPr>
              <a:t>,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ilgi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ve  </a:t>
            </a:r>
            <a:r>
              <a:rPr sz="2000" spc="85" dirty="0">
                <a:latin typeface="Cambria"/>
                <a:cs typeface="Cambria"/>
              </a:rPr>
              <a:t>mesleki </a:t>
            </a:r>
            <a:r>
              <a:rPr sz="2000" spc="70" dirty="0">
                <a:latin typeface="Cambria"/>
                <a:cs typeface="Cambria"/>
              </a:rPr>
              <a:t>değerlerinizle ilgili </a:t>
            </a:r>
            <a:r>
              <a:rPr sz="2000" spc="45" dirty="0">
                <a:latin typeface="Cambria"/>
                <a:cs typeface="Cambria"/>
              </a:rPr>
              <a:t>testleri 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yapabilirsiniz.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  <a:hlinkClick r:id="rId18"/>
              </a:rPr>
              <a:t>http://mbs.meb.gov.tr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91704" y="2397568"/>
            <a:ext cx="133350" cy="3960496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1401043" y="6230111"/>
            <a:ext cx="457200" cy="457200"/>
            <a:chOff x="11401043" y="6230111"/>
            <a:chExt cx="457200" cy="457200"/>
          </a:xfrm>
        </p:grpSpPr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01043" y="6230111"/>
              <a:ext cx="457200" cy="4572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431523" y="6259067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5" h="399415">
                  <a:moveTo>
                    <a:pt x="0" y="199643"/>
                  </a:moveTo>
                  <a:lnTo>
                    <a:pt x="5251" y="153867"/>
                  </a:lnTo>
                  <a:lnTo>
                    <a:pt x="20211" y="111845"/>
                  </a:lnTo>
                  <a:lnTo>
                    <a:pt x="43687" y="74776"/>
                  </a:lnTo>
                  <a:lnTo>
                    <a:pt x="74484" y="43859"/>
                  </a:lnTo>
                  <a:lnTo>
                    <a:pt x="111411" y="20291"/>
                  </a:lnTo>
                  <a:lnTo>
                    <a:pt x="153275" y="5272"/>
                  </a:lnTo>
                  <a:lnTo>
                    <a:pt x="198881" y="0"/>
                  </a:lnTo>
                  <a:lnTo>
                    <a:pt x="244488" y="5272"/>
                  </a:lnTo>
                  <a:lnTo>
                    <a:pt x="286352" y="20291"/>
                  </a:lnTo>
                  <a:lnTo>
                    <a:pt x="323279" y="43859"/>
                  </a:lnTo>
                  <a:lnTo>
                    <a:pt x="354076" y="74776"/>
                  </a:lnTo>
                  <a:lnTo>
                    <a:pt x="377552" y="111845"/>
                  </a:lnTo>
                  <a:lnTo>
                    <a:pt x="392512" y="153867"/>
                  </a:lnTo>
                  <a:lnTo>
                    <a:pt x="397764" y="199643"/>
                  </a:lnTo>
                  <a:lnTo>
                    <a:pt x="392512" y="245420"/>
                  </a:lnTo>
                  <a:lnTo>
                    <a:pt x="377552" y="287442"/>
                  </a:lnTo>
                  <a:lnTo>
                    <a:pt x="354076" y="324511"/>
                  </a:lnTo>
                  <a:lnTo>
                    <a:pt x="323279" y="355428"/>
                  </a:lnTo>
                  <a:lnTo>
                    <a:pt x="286352" y="378996"/>
                  </a:lnTo>
                  <a:lnTo>
                    <a:pt x="244488" y="394015"/>
                  </a:lnTo>
                  <a:lnTo>
                    <a:pt x="198881" y="399287"/>
                  </a:lnTo>
                  <a:lnTo>
                    <a:pt x="153275" y="394015"/>
                  </a:lnTo>
                  <a:lnTo>
                    <a:pt x="111411" y="378996"/>
                  </a:lnTo>
                  <a:lnTo>
                    <a:pt x="74484" y="355428"/>
                  </a:lnTo>
                  <a:lnTo>
                    <a:pt x="43687" y="324511"/>
                  </a:lnTo>
                  <a:lnTo>
                    <a:pt x="20211" y="287442"/>
                  </a:lnTo>
                  <a:lnTo>
                    <a:pt x="5251" y="245420"/>
                  </a:lnTo>
                  <a:lnTo>
                    <a:pt x="0" y="1996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Resim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50" y="2368260"/>
            <a:ext cx="5967943" cy="30635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584950" y="1524102"/>
            <a:ext cx="4375785" cy="417131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469900" algn="l"/>
              </a:tabLst>
            </a:pPr>
            <a:r>
              <a:rPr sz="1700" spc="65" dirty="0">
                <a:solidFill>
                  <a:srgbClr val="9E3611"/>
                </a:solidFill>
                <a:latin typeface="Cambria"/>
                <a:cs typeface="Cambria"/>
              </a:rPr>
              <a:t>2.	</a:t>
            </a:r>
            <a:r>
              <a:rPr sz="2000" spc="35" dirty="0">
                <a:latin typeface="Cambria"/>
                <a:cs typeface="Cambria"/>
              </a:rPr>
              <a:t>MESLEKLERİ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TANIMALISINIZ</a:t>
            </a:r>
            <a:endParaRPr sz="2000">
              <a:latin typeface="Cambria"/>
              <a:cs typeface="Cambria"/>
            </a:endParaRPr>
          </a:p>
          <a:p>
            <a:pPr marL="195580" indent="-183515">
              <a:lnSpc>
                <a:spcPts val="2160"/>
              </a:lnSpc>
              <a:spcBef>
                <a:spcPts val="720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6215" algn="l"/>
              </a:tabLst>
            </a:pPr>
            <a:r>
              <a:rPr sz="2000" spc="100" dirty="0">
                <a:latin typeface="Cambria"/>
                <a:cs typeface="Cambria"/>
              </a:rPr>
              <a:t>Seçmeyi</a:t>
            </a:r>
            <a:r>
              <a:rPr sz="2000" spc="35" dirty="0">
                <a:latin typeface="Cambria"/>
                <a:cs typeface="Cambria"/>
              </a:rPr>
              <a:t> düşündüğünüz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85" dirty="0">
                <a:latin typeface="Cambria"/>
                <a:cs typeface="Cambria"/>
              </a:rPr>
              <a:t>meslekler</a:t>
            </a:r>
            <a:endParaRPr sz="2000">
              <a:latin typeface="Cambria"/>
              <a:cs typeface="Cambria"/>
            </a:endParaRPr>
          </a:p>
          <a:p>
            <a:pPr marL="195580">
              <a:lnSpc>
                <a:spcPts val="2160"/>
              </a:lnSpc>
            </a:pPr>
            <a:r>
              <a:rPr sz="2000" spc="75" dirty="0">
                <a:latin typeface="Cambria"/>
                <a:cs typeface="Cambria"/>
              </a:rPr>
              <a:t>hakkında</a:t>
            </a:r>
            <a:r>
              <a:rPr sz="2000" spc="45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bilgi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sahibi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olmalısınız.</a:t>
            </a:r>
            <a:endParaRPr sz="2000">
              <a:latin typeface="Cambria"/>
              <a:cs typeface="Cambria"/>
            </a:endParaRPr>
          </a:p>
          <a:p>
            <a:pPr marL="527685" indent="-515620">
              <a:lnSpc>
                <a:spcPts val="2160"/>
              </a:lnSpc>
              <a:spcBef>
                <a:spcPts val="720"/>
              </a:spcBef>
              <a:buClr>
                <a:srgbClr val="9E3611"/>
              </a:buClr>
              <a:buSzPct val="85000"/>
              <a:buAutoNum type="romanUcPeriod"/>
              <a:tabLst>
                <a:tab pos="527685" algn="l"/>
                <a:tab pos="528320" algn="l"/>
              </a:tabLst>
            </a:pPr>
            <a:r>
              <a:rPr sz="2000" spc="75" dirty="0">
                <a:latin typeface="Cambria"/>
                <a:cs typeface="Cambria"/>
              </a:rPr>
              <a:t>Mesleğin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gerektirdiği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yetenekler</a:t>
            </a:r>
            <a:endParaRPr sz="2000">
              <a:latin typeface="Cambria"/>
              <a:cs typeface="Cambria"/>
            </a:endParaRPr>
          </a:p>
          <a:p>
            <a:pPr marL="527685">
              <a:lnSpc>
                <a:spcPts val="2160"/>
              </a:lnSpc>
            </a:pPr>
            <a:r>
              <a:rPr sz="2000" spc="100" dirty="0">
                <a:latin typeface="Cambria"/>
                <a:cs typeface="Cambria"/>
              </a:rPr>
              <a:t>ve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kişilik</a:t>
            </a:r>
            <a:r>
              <a:rPr sz="2000" spc="20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özellikleri,</a:t>
            </a:r>
            <a:endParaRPr sz="20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9E3611"/>
              </a:buClr>
              <a:buSzPct val="85000"/>
              <a:buAutoNum type="romanUcPeriod" startAt="2"/>
              <a:tabLst>
                <a:tab pos="527685" algn="l"/>
                <a:tab pos="528320" algn="l"/>
              </a:tabLst>
            </a:pPr>
            <a:r>
              <a:rPr sz="2000" spc="100" dirty="0">
                <a:latin typeface="Cambria"/>
                <a:cs typeface="Cambria"/>
              </a:rPr>
              <a:t>Çalışma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ortamı,</a:t>
            </a:r>
            <a:endParaRPr sz="2000">
              <a:latin typeface="Cambria"/>
              <a:cs typeface="Cambria"/>
            </a:endParaRPr>
          </a:p>
          <a:p>
            <a:pPr marL="527685" indent="-515620">
              <a:lnSpc>
                <a:spcPts val="2160"/>
              </a:lnSpc>
              <a:spcBef>
                <a:spcPts val="720"/>
              </a:spcBef>
              <a:buClr>
                <a:srgbClr val="9E3611"/>
              </a:buClr>
              <a:buSzPct val="85000"/>
              <a:buAutoNum type="romanUcPeriod" startAt="2"/>
              <a:tabLst>
                <a:tab pos="527685" algn="l"/>
                <a:tab pos="528320" algn="l"/>
              </a:tabLst>
            </a:pPr>
            <a:r>
              <a:rPr sz="2000" spc="75" dirty="0">
                <a:latin typeface="Cambria"/>
                <a:cs typeface="Cambria"/>
              </a:rPr>
              <a:t>Mesleğin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avantaj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ve</a:t>
            </a:r>
            <a:endParaRPr sz="2000">
              <a:latin typeface="Cambria"/>
              <a:cs typeface="Cambria"/>
            </a:endParaRPr>
          </a:p>
          <a:p>
            <a:pPr marL="527685" marR="5080">
              <a:lnSpc>
                <a:spcPts val="1920"/>
              </a:lnSpc>
              <a:spcBef>
                <a:spcPts val="225"/>
              </a:spcBef>
            </a:pPr>
            <a:r>
              <a:rPr sz="2000" spc="95" dirty="0">
                <a:latin typeface="Cambria"/>
                <a:cs typeface="Cambria"/>
              </a:rPr>
              <a:t>dez</a:t>
            </a:r>
            <a:r>
              <a:rPr sz="2000" spc="60" dirty="0">
                <a:latin typeface="Cambria"/>
                <a:cs typeface="Cambria"/>
              </a:rPr>
              <a:t>a</a:t>
            </a:r>
            <a:r>
              <a:rPr sz="2000" spc="45" dirty="0">
                <a:latin typeface="Cambria"/>
                <a:cs typeface="Cambria"/>
              </a:rPr>
              <a:t>v</a:t>
            </a:r>
            <a:r>
              <a:rPr sz="2000" spc="55" dirty="0">
                <a:latin typeface="Cambria"/>
                <a:cs typeface="Cambria"/>
              </a:rPr>
              <a:t>a</a:t>
            </a:r>
            <a:r>
              <a:rPr sz="2000" spc="65" dirty="0">
                <a:latin typeface="Cambria"/>
                <a:cs typeface="Cambria"/>
              </a:rPr>
              <a:t>n</a:t>
            </a:r>
            <a:r>
              <a:rPr sz="2000" spc="35" dirty="0">
                <a:latin typeface="Cambria"/>
                <a:cs typeface="Cambria"/>
              </a:rPr>
              <a:t>tajl</a:t>
            </a:r>
            <a:r>
              <a:rPr sz="2000" spc="55" dirty="0">
                <a:latin typeface="Cambria"/>
                <a:cs typeface="Cambria"/>
              </a:rPr>
              <a:t>a</a:t>
            </a:r>
            <a:r>
              <a:rPr sz="2000" spc="20" dirty="0">
                <a:latin typeface="Cambria"/>
                <a:cs typeface="Cambria"/>
              </a:rPr>
              <a:t>rı</a:t>
            </a:r>
            <a:r>
              <a:rPr sz="2000" spc="80" dirty="0">
                <a:latin typeface="Cambria"/>
                <a:cs typeface="Cambria"/>
              </a:rPr>
              <a:t>,(</a:t>
            </a:r>
            <a:r>
              <a:rPr sz="2000" spc="20" dirty="0">
                <a:latin typeface="Cambria"/>
                <a:cs typeface="Cambria"/>
              </a:rPr>
              <a:t>izi</a:t>
            </a:r>
            <a:r>
              <a:rPr sz="2000" spc="25" dirty="0">
                <a:latin typeface="Cambria"/>
                <a:cs typeface="Cambria"/>
              </a:rPr>
              <a:t>n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imka</a:t>
            </a:r>
            <a:r>
              <a:rPr sz="2000" spc="70" dirty="0">
                <a:latin typeface="Cambria"/>
                <a:cs typeface="Cambria"/>
              </a:rPr>
              <a:t>n</a:t>
            </a:r>
            <a:r>
              <a:rPr sz="2000" spc="25" dirty="0">
                <a:latin typeface="Cambria"/>
                <a:cs typeface="Cambria"/>
              </a:rPr>
              <a:t>ı</a:t>
            </a:r>
            <a:r>
              <a:rPr sz="2000" spc="175" dirty="0">
                <a:latin typeface="Cambria"/>
                <a:cs typeface="Cambria"/>
              </a:rPr>
              <a:t>,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spc="85" dirty="0">
                <a:latin typeface="Cambria"/>
                <a:cs typeface="Cambria"/>
              </a:rPr>
              <a:t>p</a:t>
            </a:r>
            <a:r>
              <a:rPr sz="2000" spc="90" dirty="0">
                <a:latin typeface="Cambria"/>
                <a:cs typeface="Cambria"/>
              </a:rPr>
              <a:t>r</a:t>
            </a:r>
            <a:r>
              <a:rPr sz="2000" spc="70" dirty="0">
                <a:latin typeface="Cambria"/>
                <a:cs typeface="Cambria"/>
              </a:rPr>
              <a:t>im,  </a:t>
            </a:r>
            <a:r>
              <a:rPr sz="2000" spc="35" dirty="0">
                <a:latin typeface="Cambria"/>
                <a:cs typeface="Cambria"/>
              </a:rPr>
              <a:t>prestij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vs.),</a:t>
            </a:r>
            <a:endParaRPr sz="20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740"/>
              </a:spcBef>
              <a:buClr>
                <a:srgbClr val="9E3611"/>
              </a:buClr>
              <a:buSzPct val="85000"/>
              <a:buAutoNum type="romanUcPeriod" startAt="4"/>
              <a:tabLst>
                <a:tab pos="527685" algn="l"/>
                <a:tab pos="528320" algn="l"/>
              </a:tabLst>
            </a:pPr>
            <a:r>
              <a:rPr sz="2000" spc="-5" dirty="0">
                <a:latin typeface="Cambria"/>
                <a:cs typeface="Cambria"/>
              </a:rPr>
              <a:t>İş</a:t>
            </a:r>
            <a:r>
              <a:rPr sz="2000" spc="45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bulma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olanakları,</a:t>
            </a:r>
            <a:endParaRPr sz="20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9E3611"/>
              </a:buClr>
              <a:buSzPct val="85000"/>
              <a:buAutoNum type="romanUcPeriod" startAt="4"/>
              <a:tabLst>
                <a:tab pos="527685" algn="l"/>
                <a:tab pos="528320" algn="l"/>
              </a:tabLst>
            </a:pPr>
            <a:r>
              <a:rPr sz="2000" spc="95" dirty="0">
                <a:latin typeface="Cambria"/>
                <a:cs typeface="Cambria"/>
              </a:rPr>
              <a:t>Meslekte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ilerleme,</a:t>
            </a:r>
            <a:endParaRPr sz="20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715"/>
              </a:spcBef>
              <a:buClr>
                <a:srgbClr val="9E3611"/>
              </a:buClr>
              <a:buSzPct val="85000"/>
              <a:buAutoNum type="romanUcPeriod" startAt="4"/>
              <a:tabLst>
                <a:tab pos="527685" algn="l"/>
                <a:tab pos="528320" algn="l"/>
              </a:tabLst>
            </a:pPr>
            <a:r>
              <a:rPr sz="2000" spc="100" dirty="0">
                <a:latin typeface="Cambria"/>
                <a:cs typeface="Cambria"/>
              </a:rPr>
              <a:t>Çalışma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ve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ekonomik</a:t>
            </a:r>
            <a:r>
              <a:rPr sz="2000" spc="40" dirty="0">
                <a:latin typeface="Cambria"/>
                <a:cs typeface="Cambria"/>
              </a:rPr>
              <a:t> koşullar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01043" y="6230111"/>
            <a:ext cx="457200" cy="457200"/>
            <a:chOff x="11401043" y="6230111"/>
            <a:chExt cx="457200" cy="4572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1043" y="6230111"/>
              <a:ext cx="457200" cy="457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31523" y="6259067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5" h="399415">
                  <a:moveTo>
                    <a:pt x="0" y="199643"/>
                  </a:moveTo>
                  <a:lnTo>
                    <a:pt x="5251" y="153867"/>
                  </a:lnTo>
                  <a:lnTo>
                    <a:pt x="20211" y="111845"/>
                  </a:lnTo>
                  <a:lnTo>
                    <a:pt x="43687" y="74776"/>
                  </a:lnTo>
                  <a:lnTo>
                    <a:pt x="74484" y="43859"/>
                  </a:lnTo>
                  <a:lnTo>
                    <a:pt x="111411" y="20291"/>
                  </a:lnTo>
                  <a:lnTo>
                    <a:pt x="153275" y="5272"/>
                  </a:lnTo>
                  <a:lnTo>
                    <a:pt x="198881" y="0"/>
                  </a:lnTo>
                  <a:lnTo>
                    <a:pt x="244488" y="5272"/>
                  </a:lnTo>
                  <a:lnTo>
                    <a:pt x="286352" y="20291"/>
                  </a:lnTo>
                  <a:lnTo>
                    <a:pt x="323279" y="43859"/>
                  </a:lnTo>
                  <a:lnTo>
                    <a:pt x="354076" y="74776"/>
                  </a:lnTo>
                  <a:lnTo>
                    <a:pt x="377552" y="111845"/>
                  </a:lnTo>
                  <a:lnTo>
                    <a:pt x="392512" y="153867"/>
                  </a:lnTo>
                  <a:lnTo>
                    <a:pt x="397764" y="199643"/>
                  </a:lnTo>
                  <a:lnTo>
                    <a:pt x="392512" y="245420"/>
                  </a:lnTo>
                  <a:lnTo>
                    <a:pt x="377552" y="287442"/>
                  </a:lnTo>
                  <a:lnTo>
                    <a:pt x="354076" y="324511"/>
                  </a:lnTo>
                  <a:lnTo>
                    <a:pt x="323279" y="355428"/>
                  </a:lnTo>
                  <a:lnTo>
                    <a:pt x="286352" y="378996"/>
                  </a:lnTo>
                  <a:lnTo>
                    <a:pt x="244488" y="394015"/>
                  </a:lnTo>
                  <a:lnTo>
                    <a:pt x="198881" y="399287"/>
                  </a:lnTo>
                  <a:lnTo>
                    <a:pt x="153275" y="394015"/>
                  </a:lnTo>
                  <a:lnTo>
                    <a:pt x="111411" y="378996"/>
                  </a:lnTo>
                  <a:lnTo>
                    <a:pt x="74484" y="355428"/>
                  </a:lnTo>
                  <a:lnTo>
                    <a:pt x="43687" y="324511"/>
                  </a:lnTo>
                  <a:lnTo>
                    <a:pt x="20211" y="287442"/>
                  </a:lnTo>
                  <a:lnTo>
                    <a:pt x="5251" y="245420"/>
                  </a:lnTo>
                  <a:lnTo>
                    <a:pt x="0" y="1996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9" y="2033371"/>
            <a:ext cx="5612526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01043" y="6230111"/>
            <a:ext cx="457200" cy="457200"/>
            <a:chOff x="11401043" y="6230111"/>
            <a:chExt cx="45720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1043" y="6230111"/>
              <a:ext cx="457200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1523" y="6259067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5" h="399415">
                  <a:moveTo>
                    <a:pt x="0" y="199643"/>
                  </a:moveTo>
                  <a:lnTo>
                    <a:pt x="5251" y="153867"/>
                  </a:lnTo>
                  <a:lnTo>
                    <a:pt x="20211" y="111845"/>
                  </a:lnTo>
                  <a:lnTo>
                    <a:pt x="43687" y="74776"/>
                  </a:lnTo>
                  <a:lnTo>
                    <a:pt x="74484" y="43859"/>
                  </a:lnTo>
                  <a:lnTo>
                    <a:pt x="111411" y="20291"/>
                  </a:lnTo>
                  <a:lnTo>
                    <a:pt x="153275" y="5272"/>
                  </a:lnTo>
                  <a:lnTo>
                    <a:pt x="198881" y="0"/>
                  </a:lnTo>
                  <a:lnTo>
                    <a:pt x="244488" y="5272"/>
                  </a:lnTo>
                  <a:lnTo>
                    <a:pt x="286352" y="20291"/>
                  </a:lnTo>
                  <a:lnTo>
                    <a:pt x="323279" y="43859"/>
                  </a:lnTo>
                  <a:lnTo>
                    <a:pt x="354076" y="74776"/>
                  </a:lnTo>
                  <a:lnTo>
                    <a:pt x="377552" y="111845"/>
                  </a:lnTo>
                  <a:lnTo>
                    <a:pt x="392512" y="153867"/>
                  </a:lnTo>
                  <a:lnTo>
                    <a:pt x="397764" y="199643"/>
                  </a:lnTo>
                  <a:lnTo>
                    <a:pt x="392512" y="245420"/>
                  </a:lnTo>
                  <a:lnTo>
                    <a:pt x="377552" y="287442"/>
                  </a:lnTo>
                  <a:lnTo>
                    <a:pt x="354076" y="324511"/>
                  </a:lnTo>
                  <a:lnTo>
                    <a:pt x="323279" y="355428"/>
                  </a:lnTo>
                  <a:lnTo>
                    <a:pt x="286352" y="378996"/>
                  </a:lnTo>
                  <a:lnTo>
                    <a:pt x="244488" y="394015"/>
                  </a:lnTo>
                  <a:lnTo>
                    <a:pt x="198881" y="399287"/>
                  </a:lnTo>
                  <a:lnTo>
                    <a:pt x="153275" y="394015"/>
                  </a:lnTo>
                  <a:lnTo>
                    <a:pt x="111411" y="378996"/>
                  </a:lnTo>
                  <a:lnTo>
                    <a:pt x="74484" y="355428"/>
                  </a:lnTo>
                  <a:lnTo>
                    <a:pt x="43687" y="324511"/>
                  </a:lnTo>
                  <a:lnTo>
                    <a:pt x="20211" y="287442"/>
                  </a:lnTo>
                  <a:lnTo>
                    <a:pt x="5251" y="245420"/>
                  </a:lnTo>
                  <a:lnTo>
                    <a:pt x="0" y="1996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7023" y="991869"/>
            <a:ext cx="3128530" cy="5130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5625" y="927608"/>
            <a:ext cx="141350" cy="5689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58665" y="983614"/>
            <a:ext cx="508762" cy="512952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88894" y="2115057"/>
          <a:ext cx="8032750" cy="4050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2750"/>
              </a:tblGrid>
              <a:tr h="1924812">
                <a:tc>
                  <a:txBody>
                    <a:bodyPr/>
                    <a:lstStyle/>
                    <a:p>
                      <a:pPr marL="163195" marR="156845" indent="2540" algn="ctr">
                        <a:lnSpc>
                          <a:spcPts val="2540"/>
                        </a:lnSpc>
                        <a:spcBef>
                          <a:spcPts val="1185"/>
                        </a:spcBef>
                      </a:pPr>
                      <a:r>
                        <a:rPr sz="2400" spc="-10" dirty="0">
                          <a:latin typeface="Cambria"/>
                          <a:cs typeface="Cambria"/>
                        </a:rPr>
                        <a:t>Bir </a:t>
                      </a:r>
                      <a:r>
                        <a:rPr sz="2400" spc="110" dirty="0">
                          <a:latin typeface="Cambria"/>
                          <a:cs typeface="Cambria"/>
                        </a:rPr>
                        <a:t>mesleğe </a:t>
                      </a:r>
                      <a:r>
                        <a:rPr sz="2400" spc="95" dirty="0">
                          <a:latin typeface="Cambria"/>
                          <a:cs typeface="Cambria"/>
                        </a:rPr>
                        <a:t>yönelik </a:t>
                      </a:r>
                      <a:r>
                        <a:rPr sz="2400" spc="85" dirty="0">
                          <a:latin typeface="Cambria"/>
                          <a:cs typeface="Cambria"/>
                        </a:rPr>
                        <a:t>program </a:t>
                      </a:r>
                      <a:r>
                        <a:rPr sz="2400" spc="90" dirty="0">
                          <a:latin typeface="Cambria"/>
                          <a:cs typeface="Cambria"/>
                        </a:rPr>
                        <a:t>uygulayan </a:t>
                      </a:r>
                      <a:r>
                        <a:rPr sz="2400" spc="30" dirty="0">
                          <a:latin typeface="Cambria"/>
                          <a:cs typeface="Cambria"/>
                        </a:rPr>
                        <a:t>ortaöğretim </a:t>
                      </a:r>
                      <a:r>
                        <a:rPr sz="24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50" dirty="0">
                          <a:latin typeface="Cambria"/>
                          <a:cs typeface="Cambria"/>
                        </a:rPr>
                        <a:t>kurumları</a:t>
                      </a:r>
                      <a:r>
                        <a:rPr sz="24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100" dirty="0">
                          <a:latin typeface="Cambria"/>
                          <a:cs typeface="Cambria"/>
                        </a:rPr>
                        <a:t>(meslek</a:t>
                      </a:r>
                      <a:r>
                        <a:rPr sz="2400" spc="70" dirty="0">
                          <a:latin typeface="Cambria"/>
                          <a:cs typeface="Cambria"/>
                        </a:rPr>
                        <a:t> liseleri)</a:t>
                      </a:r>
                      <a:r>
                        <a:rPr sz="24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70" dirty="0">
                          <a:latin typeface="Cambria"/>
                          <a:cs typeface="Cambria"/>
                        </a:rPr>
                        <a:t>mezunları,</a:t>
                      </a:r>
                      <a:r>
                        <a:rPr sz="2400" spc="-1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95" dirty="0">
                          <a:latin typeface="Cambria"/>
                          <a:cs typeface="Cambria"/>
                        </a:rPr>
                        <a:t>kendi</a:t>
                      </a:r>
                      <a:r>
                        <a:rPr sz="24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65" dirty="0">
                          <a:latin typeface="Cambria"/>
                          <a:cs typeface="Cambria"/>
                        </a:rPr>
                        <a:t>alanlarıyla </a:t>
                      </a:r>
                      <a:r>
                        <a:rPr sz="2400" spc="-509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35" dirty="0">
                          <a:latin typeface="Cambria"/>
                          <a:cs typeface="Cambria"/>
                        </a:rPr>
                        <a:t>ilişkili</a:t>
                      </a:r>
                      <a:r>
                        <a:rPr sz="2400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65" dirty="0">
                          <a:latin typeface="Cambria"/>
                          <a:cs typeface="Cambria"/>
                        </a:rPr>
                        <a:t>ön</a:t>
                      </a:r>
                      <a:r>
                        <a:rPr sz="24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55" dirty="0">
                          <a:latin typeface="Cambria"/>
                          <a:cs typeface="Cambria"/>
                        </a:rPr>
                        <a:t>lisans</a:t>
                      </a:r>
                      <a:r>
                        <a:rPr sz="24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65" dirty="0">
                          <a:latin typeface="Cambria"/>
                          <a:cs typeface="Cambria"/>
                        </a:rPr>
                        <a:t>programlarını</a:t>
                      </a:r>
                      <a:r>
                        <a:rPr sz="2400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45" dirty="0">
                          <a:latin typeface="Cambria"/>
                          <a:cs typeface="Cambria"/>
                        </a:rPr>
                        <a:t>tercih</a:t>
                      </a:r>
                      <a:r>
                        <a:rPr sz="2400" spc="70" dirty="0">
                          <a:latin typeface="Cambria"/>
                          <a:cs typeface="Cambria"/>
                        </a:rPr>
                        <a:t> ettiklerinde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400" spc="80" dirty="0">
                          <a:latin typeface="Cambria"/>
                          <a:cs typeface="Cambria"/>
                        </a:rPr>
                        <a:t>OBP’nin</a:t>
                      </a:r>
                      <a:r>
                        <a:rPr sz="24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25" dirty="0">
                          <a:latin typeface="Cambria"/>
                          <a:cs typeface="Cambria"/>
                        </a:rPr>
                        <a:t>0,06</a:t>
                      </a:r>
                      <a:r>
                        <a:rPr sz="24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55" dirty="0">
                          <a:latin typeface="Cambria"/>
                          <a:cs typeface="Cambria"/>
                        </a:rPr>
                        <a:t>katsayısı</a:t>
                      </a:r>
                      <a:r>
                        <a:rPr sz="24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90" dirty="0">
                          <a:latin typeface="Cambria"/>
                          <a:cs typeface="Cambria"/>
                        </a:rPr>
                        <a:t>ile</a:t>
                      </a:r>
                      <a:r>
                        <a:rPr sz="24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85" dirty="0">
                          <a:latin typeface="Cambria"/>
                          <a:cs typeface="Cambria"/>
                        </a:rPr>
                        <a:t>çarpımından </a:t>
                      </a:r>
                      <a:r>
                        <a:rPr sz="2400" spc="150" dirty="0">
                          <a:latin typeface="Cambria"/>
                          <a:cs typeface="Cambria"/>
                        </a:rPr>
                        <a:t>elde</a:t>
                      </a:r>
                      <a:r>
                        <a:rPr sz="24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145" dirty="0">
                          <a:latin typeface="Cambria"/>
                          <a:cs typeface="Cambria"/>
                        </a:rPr>
                        <a:t>edilecek</a:t>
                      </a:r>
                      <a:r>
                        <a:rPr sz="24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160" dirty="0">
                          <a:latin typeface="Cambria"/>
                          <a:cs typeface="Cambria"/>
                        </a:rPr>
                        <a:t>ek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24130" algn="ctr">
                        <a:lnSpc>
                          <a:spcPts val="2720"/>
                        </a:lnSpc>
                      </a:pPr>
                      <a:r>
                        <a:rPr sz="2400" spc="60" dirty="0">
                          <a:latin typeface="Cambria"/>
                          <a:cs typeface="Cambria"/>
                        </a:rPr>
                        <a:t>puanları</a:t>
                      </a:r>
                      <a:r>
                        <a:rPr sz="24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135" dirty="0">
                          <a:latin typeface="Cambria"/>
                          <a:cs typeface="Cambria"/>
                        </a:rPr>
                        <a:t>da</a:t>
                      </a:r>
                      <a:r>
                        <a:rPr sz="24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60" dirty="0">
                          <a:latin typeface="Cambria"/>
                          <a:cs typeface="Cambria"/>
                        </a:rPr>
                        <a:t>yerleştirme</a:t>
                      </a:r>
                      <a:r>
                        <a:rPr sz="24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60" dirty="0">
                          <a:latin typeface="Cambria"/>
                          <a:cs typeface="Cambria"/>
                        </a:rPr>
                        <a:t>puanlarına</a:t>
                      </a:r>
                      <a:r>
                        <a:rPr sz="24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100" dirty="0">
                          <a:latin typeface="Cambria"/>
                          <a:cs typeface="Cambria"/>
                        </a:rPr>
                        <a:t>eklenecektir.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D24717"/>
                      </a:solidFill>
                      <a:prstDash val="solid"/>
                    </a:lnL>
                    <a:lnR w="12700">
                      <a:solidFill>
                        <a:srgbClr val="D24717"/>
                      </a:solidFill>
                      <a:prstDash val="solid"/>
                    </a:lnR>
                    <a:lnT w="12700">
                      <a:solidFill>
                        <a:srgbClr val="D24717"/>
                      </a:solidFill>
                      <a:prstDash val="solid"/>
                    </a:lnT>
                    <a:lnB w="12700">
                      <a:solidFill>
                        <a:srgbClr val="D24717"/>
                      </a:solidFill>
                      <a:prstDash val="solid"/>
                    </a:lnB>
                  </a:tcPr>
                </a:tc>
              </a:tr>
              <a:tr h="1923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237490" marR="233679" algn="ctr">
                        <a:lnSpc>
                          <a:spcPct val="88100"/>
                        </a:lnSpc>
                      </a:pPr>
                      <a:r>
                        <a:rPr sz="2400" spc="-2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24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155" dirty="0">
                          <a:latin typeface="Cambria"/>
                          <a:cs typeface="Cambria"/>
                        </a:rPr>
                        <a:t>ek</a:t>
                      </a:r>
                      <a:r>
                        <a:rPr sz="24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65" dirty="0">
                          <a:latin typeface="Cambria"/>
                          <a:cs typeface="Cambria"/>
                        </a:rPr>
                        <a:t>puanlardan</a:t>
                      </a:r>
                      <a:r>
                        <a:rPr sz="24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60" dirty="0">
                          <a:latin typeface="Cambria"/>
                          <a:cs typeface="Cambria"/>
                        </a:rPr>
                        <a:t>yararlanmak</a:t>
                      </a:r>
                      <a:r>
                        <a:rPr sz="24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70" dirty="0">
                          <a:latin typeface="Cambria"/>
                          <a:cs typeface="Cambria"/>
                        </a:rPr>
                        <a:t>için </a:t>
                      </a:r>
                      <a:r>
                        <a:rPr sz="2400" spc="75" dirty="0">
                          <a:latin typeface="Cambria"/>
                          <a:cs typeface="Cambria"/>
                        </a:rPr>
                        <a:t>adayların </a:t>
                      </a:r>
                      <a:r>
                        <a:rPr sz="2400" spc="65" dirty="0">
                          <a:latin typeface="Cambria"/>
                          <a:cs typeface="Cambria"/>
                        </a:rPr>
                        <a:t>ön</a:t>
                      </a:r>
                      <a:r>
                        <a:rPr sz="24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55" dirty="0">
                          <a:latin typeface="Cambria"/>
                          <a:cs typeface="Cambria"/>
                        </a:rPr>
                        <a:t>lisans </a:t>
                      </a:r>
                      <a:r>
                        <a:rPr sz="2400" spc="-5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70" dirty="0">
                          <a:latin typeface="Cambria"/>
                          <a:cs typeface="Cambria"/>
                        </a:rPr>
                        <a:t>programları için </a:t>
                      </a:r>
                      <a:r>
                        <a:rPr sz="2400" spc="-35" dirty="0">
                          <a:latin typeface="Cambria"/>
                          <a:cs typeface="Cambria"/>
                        </a:rPr>
                        <a:t>150 </a:t>
                      </a:r>
                      <a:r>
                        <a:rPr sz="2400" spc="80" dirty="0">
                          <a:latin typeface="Cambria"/>
                          <a:cs typeface="Cambria"/>
                        </a:rPr>
                        <a:t>veya </a:t>
                      </a:r>
                      <a:r>
                        <a:rPr sz="2400" spc="105" dirty="0">
                          <a:latin typeface="Cambria"/>
                          <a:cs typeface="Cambria"/>
                        </a:rPr>
                        <a:t>daha </a:t>
                      </a:r>
                      <a:r>
                        <a:rPr sz="2400" spc="110" dirty="0">
                          <a:latin typeface="Cambria"/>
                          <a:cs typeface="Cambria"/>
                        </a:rPr>
                        <a:t>yüksek </a:t>
                      </a:r>
                      <a:r>
                        <a:rPr sz="2400" spc="80" dirty="0">
                          <a:latin typeface="Cambria"/>
                          <a:cs typeface="Cambria"/>
                        </a:rPr>
                        <a:t>puan </a:t>
                      </a:r>
                      <a:r>
                        <a:rPr sz="2400" spc="50" dirty="0">
                          <a:latin typeface="Cambria"/>
                          <a:cs typeface="Cambria"/>
                        </a:rPr>
                        <a:t>almış </a:t>
                      </a:r>
                      <a:r>
                        <a:rPr sz="24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60" dirty="0">
                          <a:latin typeface="Cambria"/>
                          <a:cs typeface="Cambria"/>
                        </a:rPr>
                        <a:t>olmaları</a:t>
                      </a:r>
                      <a:r>
                        <a:rPr sz="24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100" dirty="0">
                          <a:latin typeface="Cambria"/>
                          <a:cs typeface="Cambria"/>
                        </a:rPr>
                        <a:t>gerekmektedir.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D24717"/>
                      </a:solidFill>
                      <a:prstDash val="solid"/>
                    </a:lnL>
                    <a:lnR w="12700">
                      <a:solidFill>
                        <a:srgbClr val="D24717"/>
                      </a:solidFill>
                      <a:prstDash val="solid"/>
                    </a:lnR>
                    <a:lnT w="12700">
                      <a:solidFill>
                        <a:srgbClr val="D24717"/>
                      </a:solidFill>
                      <a:prstDash val="solid"/>
                    </a:lnT>
                    <a:lnB w="12700">
                      <a:solidFill>
                        <a:srgbClr val="D24717"/>
                      </a:solidFill>
                      <a:prstDash val="solid"/>
                    </a:lnB>
                  </a:tcPr>
                </a:tc>
              </a:tr>
              <a:tr h="202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24717"/>
                      </a:solidFill>
                      <a:prstDash val="solid"/>
                    </a:lnL>
                    <a:lnR w="12700">
                      <a:solidFill>
                        <a:srgbClr val="D24717"/>
                      </a:solidFill>
                      <a:prstDash val="solid"/>
                    </a:lnR>
                    <a:lnT w="12700">
                      <a:solidFill>
                        <a:srgbClr val="D24717"/>
                      </a:solidFill>
                      <a:prstDash val="solid"/>
                    </a:lnT>
                    <a:lnB w="12700">
                      <a:solidFill>
                        <a:srgbClr val="D2471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1069847" y="2121407"/>
            <a:ext cx="2032000" cy="4051300"/>
            <a:chOff x="1069847" y="2121407"/>
            <a:chExt cx="2032000" cy="4051300"/>
          </a:xfrm>
        </p:grpSpPr>
        <p:sp>
          <p:nvSpPr>
            <p:cNvPr id="10" name="object 10"/>
            <p:cNvSpPr/>
            <p:nvPr/>
          </p:nvSpPr>
          <p:spPr>
            <a:xfrm>
              <a:off x="1069848" y="2121407"/>
              <a:ext cx="2025650" cy="4051300"/>
            </a:xfrm>
            <a:custGeom>
              <a:avLst/>
              <a:gdLst/>
              <a:ahLst/>
              <a:cxnLst/>
              <a:rect l="l" t="t" r="r" b="b"/>
              <a:pathLst>
                <a:path w="2025650" h="4051300">
                  <a:moveTo>
                    <a:pt x="2025396" y="0"/>
                  </a:moveTo>
                  <a:lnTo>
                    <a:pt x="1976894" y="571"/>
                  </a:lnTo>
                  <a:lnTo>
                    <a:pt x="1928672" y="2273"/>
                  </a:lnTo>
                  <a:lnTo>
                    <a:pt x="1880743" y="5092"/>
                  </a:lnTo>
                  <a:lnTo>
                    <a:pt x="1833118" y="9017"/>
                  </a:lnTo>
                  <a:lnTo>
                    <a:pt x="1785810" y="14020"/>
                  </a:lnTo>
                  <a:lnTo>
                    <a:pt x="1738833" y="20116"/>
                  </a:lnTo>
                  <a:lnTo>
                    <a:pt x="1692211" y="27279"/>
                  </a:lnTo>
                  <a:lnTo>
                    <a:pt x="1645932" y="35496"/>
                  </a:lnTo>
                  <a:lnTo>
                    <a:pt x="1600022" y="44742"/>
                  </a:lnTo>
                  <a:lnTo>
                    <a:pt x="1554492" y="55029"/>
                  </a:lnTo>
                  <a:lnTo>
                    <a:pt x="1509369" y="66332"/>
                  </a:lnTo>
                  <a:lnTo>
                    <a:pt x="1464640" y="78625"/>
                  </a:lnTo>
                  <a:lnTo>
                    <a:pt x="1420329" y="91922"/>
                  </a:lnTo>
                  <a:lnTo>
                    <a:pt x="1376464" y="106197"/>
                  </a:lnTo>
                  <a:lnTo>
                    <a:pt x="1333030" y="121424"/>
                  </a:lnTo>
                  <a:lnTo>
                    <a:pt x="1290053" y="137617"/>
                  </a:lnTo>
                  <a:lnTo>
                    <a:pt x="1247559" y="154736"/>
                  </a:lnTo>
                  <a:lnTo>
                    <a:pt x="1205534" y="172796"/>
                  </a:lnTo>
                  <a:lnTo>
                    <a:pt x="1164018" y="191770"/>
                  </a:lnTo>
                  <a:lnTo>
                    <a:pt x="1122997" y="211632"/>
                  </a:lnTo>
                  <a:lnTo>
                    <a:pt x="1082497" y="232397"/>
                  </a:lnTo>
                  <a:lnTo>
                    <a:pt x="1042543" y="254025"/>
                  </a:lnTo>
                  <a:lnTo>
                    <a:pt x="1003122" y="276529"/>
                  </a:lnTo>
                  <a:lnTo>
                    <a:pt x="964272" y="299872"/>
                  </a:lnTo>
                  <a:lnTo>
                    <a:pt x="925982" y="324065"/>
                  </a:lnTo>
                  <a:lnTo>
                    <a:pt x="888276" y="349072"/>
                  </a:lnTo>
                  <a:lnTo>
                    <a:pt x="851179" y="374904"/>
                  </a:lnTo>
                  <a:lnTo>
                    <a:pt x="814679" y="401535"/>
                  </a:lnTo>
                  <a:lnTo>
                    <a:pt x="778814" y="428942"/>
                  </a:lnTo>
                  <a:lnTo>
                    <a:pt x="743572" y="457136"/>
                  </a:lnTo>
                  <a:lnTo>
                    <a:pt x="708990" y="486079"/>
                  </a:lnTo>
                  <a:lnTo>
                    <a:pt x="675055" y="515785"/>
                  </a:lnTo>
                  <a:lnTo>
                    <a:pt x="641807" y="546214"/>
                  </a:lnTo>
                  <a:lnTo>
                    <a:pt x="609231" y="577380"/>
                  </a:lnTo>
                  <a:lnTo>
                    <a:pt x="577367" y="609244"/>
                  </a:lnTo>
                  <a:lnTo>
                    <a:pt x="546201" y="641819"/>
                  </a:lnTo>
                  <a:lnTo>
                    <a:pt x="515772" y="675068"/>
                  </a:lnTo>
                  <a:lnTo>
                    <a:pt x="486067" y="709002"/>
                  </a:lnTo>
                  <a:lnTo>
                    <a:pt x="457123" y="743585"/>
                  </a:lnTo>
                  <a:lnTo>
                    <a:pt x="428929" y="778827"/>
                  </a:lnTo>
                  <a:lnTo>
                    <a:pt x="401523" y="814692"/>
                  </a:lnTo>
                  <a:lnTo>
                    <a:pt x="374891" y="851192"/>
                  </a:lnTo>
                  <a:lnTo>
                    <a:pt x="349059" y="888288"/>
                  </a:lnTo>
                  <a:lnTo>
                    <a:pt x="324053" y="925995"/>
                  </a:lnTo>
                  <a:lnTo>
                    <a:pt x="299859" y="964285"/>
                  </a:lnTo>
                  <a:lnTo>
                    <a:pt x="276517" y="1003134"/>
                  </a:lnTo>
                  <a:lnTo>
                    <a:pt x="254012" y="1042555"/>
                  </a:lnTo>
                  <a:lnTo>
                    <a:pt x="232384" y="1082509"/>
                  </a:lnTo>
                  <a:lnTo>
                    <a:pt x="211620" y="1123010"/>
                  </a:lnTo>
                  <a:lnTo>
                    <a:pt x="191757" y="1164031"/>
                  </a:lnTo>
                  <a:lnTo>
                    <a:pt x="172783" y="1205547"/>
                  </a:lnTo>
                  <a:lnTo>
                    <a:pt x="154724" y="1247571"/>
                  </a:lnTo>
                  <a:lnTo>
                    <a:pt x="137604" y="1290066"/>
                  </a:lnTo>
                  <a:lnTo>
                    <a:pt x="121412" y="1333042"/>
                  </a:lnTo>
                  <a:lnTo>
                    <a:pt x="106184" y="1376476"/>
                  </a:lnTo>
                  <a:lnTo>
                    <a:pt x="91909" y="1420342"/>
                  </a:lnTo>
                  <a:lnTo>
                    <a:pt x="78613" y="1464652"/>
                  </a:lnTo>
                  <a:lnTo>
                    <a:pt x="66319" y="1509382"/>
                  </a:lnTo>
                  <a:lnTo>
                    <a:pt x="55016" y="1554505"/>
                  </a:lnTo>
                  <a:lnTo>
                    <a:pt x="44729" y="1600034"/>
                  </a:lnTo>
                  <a:lnTo>
                    <a:pt x="35483" y="1645945"/>
                  </a:lnTo>
                  <a:lnTo>
                    <a:pt x="27266" y="1692224"/>
                  </a:lnTo>
                  <a:lnTo>
                    <a:pt x="20104" y="1738845"/>
                  </a:lnTo>
                  <a:lnTo>
                    <a:pt x="14008" y="1785823"/>
                  </a:lnTo>
                  <a:lnTo>
                    <a:pt x="9004" y="1833130"/>
                  </a:lnTo>
                  <a:lnTo>
                    <a:pt x="5080" y="1880755"/>
                  </a:lnTo>
                  <a:lnTo>
                    <a:pt x="2260" y="1928685"/>
                  </a:lnTo>
                  <a:lnTo>
                    <a:pt x="558" y="1976907"/>
                  </a:lnTo>
                  <a:lnTo>
                    <a:pt x="0" y="2025396"/>
                  </a:lnTo>
                  <a:lnTo>
                    <a:pt x="558" y="2073897"/>
                  </a:lnTo>
                  <a:lnTo>
                    <a:pt x="2260" y="2122119"/>
                  </a:lnTo>
                  <a:lnTo>
                    <a:pt x="5080" y="2170049"/>
                  </a:lnTo>
                  <a:lnTo>
                    <a:pt x="9004" y="2217674"/>
                  </a:lnTo>
                  <a:lnTo>
                    <a:pt x="14008" y="2264981"/>
                  </a:lnTo>
                  <a:lnTo>
                    <a:pt x="20104" y="2311958"/>
                  </a:lnTo>
                  <a:lnTo>
                    <a:pt x="27266" y="2358580"/>
                  </a:lnTo>
                  <a:lnTo>
                    <a:pt x="35483" y="2404859"/>
                  </a:lnTo>
                  <a:lnTo>
                    <a:pt x="44729" y="2450769"/>
                  </a:lnTo>
                  <a:lnTo>
                    <a:pt x="55016" y="2496299"/>
                  </a:lnTo>
                  <a:lnTo>
                    <a:pt x="66319" y="2541422"/>
                  </a:lnTo>
                  <a:lnTo>
                    <a:pt x="78613" y="2586151"/>
                  </a:lnTo>
                  <a:lnTo>
                    <a:pt x="91909" y="2630462"/>
                  </a:lnTo>
                  <a:lnTo>
                    <a:pt x="106184" y="2674328"/>
                  </a:lnTo>
                  <a:lnTo>
                    <a:pt x="121412" y="2717762"/>
                  </a:lnTo>
                  <a:lnTo>
                    <a:pt x="137604" y="2760738"/>
                  </a:lnTo>
                  <a:lnTo>
                    <a:pt x="154724" y="2803233"/>
                  </a:lnTo>
                  <a:lnTo>
                    <a:pt x="172783" y="2845257"/>
                  </a:lnTo>
                  <a:lnTo>
                    <a:pt x="191757" y="2886773"/>
                  </a:lnTo>
                  <a:lnTo>
                    <a:pt x="211620" y="2927794"/>
                  </a:lnTo>
                  <a:lnTo>
                    <a:pt x="232384" y="2968294"/>
                  </a:lnTo>
                  <a:lnTo>
                    <a:pt x="254012" y="3008249"/>
                  </a:lnTo>
                  <a:lnTo>
                    <a:pt x="276517" y="3047669"/>
                  </a:lnTo>
                  <a:lnTo>
                    <a:pt x="299859" y="3086519"/>
                  </a:lnTo>
                  <a:lnTo>
                    <a:pt x="324053" y="3124809"/>
                  </a:lnTo>
                  <a:lnTo>
                    <a:pt x="349059" y="3162516"/>
                  </a:lnTo>
                  <a:lnTo>
                    <a:pt x="374891" y="3199612"/>
                  </a:lnTo>
                  <a:lnTo>
                    <a:pt x="401523" y="3236112"/>
                  </a:lnTo>
                  <a:lnTo>
                    <a:pt x="428929" y="3271977"/>
                  </a:lnTo>
                  <a:lnTo>
                    <a:pt x="457123" y="3307219"/>
                  </a:lnTo>
                  <a:lnTo>
                    <a:pt x="486067" y="3341801"/>
                  </a:lnTo>
                  <a:lnTo>
                    <a:pt x="515772" y="3375736"/>
                  </a:lnTo>
                  <a:lnTo>
                    <a:pt x="546201" y="3408984"/>
                  </a:lnTo>
                  <a:lnTo>
                    <a:pt x="577367" y="3441560"/>
                  </a:lnTo>
                  <a:lnTo>
                    <a:pt x="609231" y="3473424"/>
                  </a:lnTo>
                  <a:lnTo>
                    <a:pt x="641807" y="3504590"/>
                  </a:lnTo>
                  <a:lnTo>
                    <a:pt x="675055" y="3535019"/>
                  </a:lnTo>
                  <a:lnTo>
                    <a:pt x="708990" y="3564725"/>
                  </a:lnTo>
                  <a:lnTo>
                    <a:pt x="743572" y="3593668"/>
                  </a:lnTo>
                  <a:lnTo>
                    <a:pt x="778814" y="3621862"/>
                  </a:lnTo>
                  <a:lnTo>
                    <a:pt x="814679" y="3649268"/>
                  </a:lnTo>
                  <a:lnTo>
                    <a:pt x="851179" y="3675900"/>
                  </a:lnTo>
                  <a:lnTo>
                    <a:pt x="888276" y="3701732"/>
                  </a:lnTo>
                  <a:lnTo>
                    <a:pt x="925982" y="3726738"/>
                  </a:lnTo>
                  <a:lnTo>
                    <a:pt x="964272" y="3750932"/>
                  </a:lnTo>
                  <a:lnTo>
                    <a:pt x="1003122" y="3774275"/>
                  </a:lnTo>
                  <a:lnTo>
                    <a:pt x="1042543" y="3796779"/>
                  </a:lnTo>
                  <a:lnTo>
                    <a:pt x="1082497" y="3818407"/>
                  </a:lnTo>
                  <a:lnTo>
                    <a:pt x="1122997" y="3839172"/>
                  </a:lnTo>
                  <a:lnTo>
                    <a:pt x="1164018" y="3859034"/>
                  </a:lnTo>
                  <a:lnTo>
                    <a:pt x="1205534" y="3878008"/>
                  </a:lnTo>
                  <a:lnTo>
                    <a:pt x="1247559" y="3896068"/>
                  </a:lnTo>
                  <a:lnTo>
                    <a:pt x="1290053" y="3913187"/>
                  </a:lnTo>
                  <a:lnTo>
                    <a:pt x="1333030" y="3929380"/>
                  </a:lnTo>
                  <a:lnTo>
                    <a:pt x="1376464" y="3944607"/>
                  </a:lnTo>
                  <a:lnTo>
                    <a:pt x="1420329" y="3958882"/>
                  </a:lnTo>
                  <a:lnTo>
                    <a:pt x="1464640" y="3972179"/>
                  </a:lnTo>
                  <a:lnTo>
                    <a:pt x="1509369" y="3984472"/>
                  </a:lnTo>
                  <a:lnTo>
                    <a:pt x="1554492" y="3995775"/>
                  </a:lnTo>
                  <a:lnTo>
                    <a:pt x="1600022" y="4006062"/>
                  </a:lnTo>
                  <a:lnTo>
                    <a:pt x="1645932" y="4015308"/>
                  </a:lnTo>
                  <a:lnTo>
                    <a:pt x="1692211" y="4023525"/>
                  </a:lnTo>
                  <a:lnTo>
                    <a:pt x="1738833" y="4030688"/>
                  </a:lnTo>
                  <a:lnTo>
                    <a:pt x="1785810" y="4036784"/>
                  </a:lnTo>
                  <a:lnTo>
                    <a:pt x="1833118" y="4041787"/>
                  </a:lnTo>
                  <a:lnTo>
                    <a:pt x="1880743" y="4045712"/>
                  </a:lnTo>
                  <a:lnTo>
                    <a:pt x="1928672" y="4048531"/>
                  </a:lnTo>
                  <a:lnTo>
                    <a:pt x="1976894" y="4050233"/>
                  </a:lnTo>
                  <a:lnTo>
                    <a:pt x="2025396" y="4050792"/>
                  </a:lnTo>
                  <a:lnTo>
                    <a:pt x="2025396" y="3848100"/>
                  </a:lnTo>
                  <a:lnTo>
                    <a:pt x="2025396" y="1924812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3600" y="4046219"/>
              <a:ext cx="962025" cy="1923414"/>
            </a:xfrm>
            <a:custGeom>
              <a:avLst/>
              <a:gdLst/>
              <a:ahLst/>
              <a:cxnLst/>
              <a:rect l="l" t="t" r="r" b="b"/>
              <a:pathLst>
                <a:path w="962025" h="1923414">
                  <a:moveTo>
                    <a:pt x="961644" y="1923288"/>
                  </a:moveTo>
                  <a:lnTo>
                    <a:pt x="913647" y="1922111"/>
                  </a:lnTo>
                  <a:lnTo>
                    <a:pt x="866259" y="1918617"/>
                  </a:lnTo>
                  <a:lnTo>
                    <a:pt x="819536" y="1912861"/>
                  </a:lnTo>
                  <a:lnTo>
                    <a:pt x="773532" y="1904899"/>
                  </a:lnTo>
                  <a:lnTo>
                    <a:pt x="728303" y="1894784"/>
                  </a:lnTo>
                  <a:lnTo>
                    <a:pt x="683903" y="1882573"/>
                  </a:lnTo>
                  <a:lnTo>
                    <a:pt x="640388" y="1868321"/>
                  </a:lnTo>
                  <a:lnTo>
                    <a:pt x="597813" y="1852082"/>
                  </a:lnTo>
                  <a:lnTo>
                    <a:pt x="556233" y="1833912"/>
                  </a:lnTo>
                  <a:lnTo>
                    <a:pt x="515703" y="1813865"/>
                  </a:lnTo>
                  <a:lnTo>
                    <a:pt x="476278" y="1791998"/>
                  </a:lnTo>
                  <a:lnTo>
                    <a:pt x="438013" y="1768364"/>
                  </a:lnTo>
                  <a:lnTo>
                    <a:pt x="400963" y="1743019"/>
                  </a:lnTo>
                  <a:lnTo>
                    <a:pt x="365183" y="1716018"/>
                  </a:lnTo>
                  <a:lnTo>
                    <a:pt x="330729" y="1687417"/>
                  </a:lnTo>
                  <a:lnTo>
                    <a:pt x="297656" y="1657269"/>
                  </a:lnTo>
                  <a:lnTo>
                    <a:pt x="266018" y="1625631"/>
                  </a:lnTo>
                  <a:lnTo>
                    <a:pt x="235870" y="1592558"/>
                  </a:lnTo>
                  <a:lnTo>
                    <a:pt x="207269" y="1558104"/>
                  </a:lnTo>
                  <a:lnTo>
                    <a:pt x="180268" y="1522324"/>
                  </a:lnTo>
                  <a:lnTo>
                    <a:pt x="154923" y="1485274"/>
                  </a:lnTo>
                  <a:lnTo>
                    <a:pt x="131289" y="1447009"/>
                  </a:lnTo>
                  <a:lnTo>
                    <a:pt x="109422" y="1407584"/>
                  </a:lnTo>
                  <a:lnTo>
                    <a:pt x="89375" y="1367054"/>
                  </a:lnTo>
                  <a:lnTo>
                    <a:pt x="71205" y="1325474"/>
                  </a:lnTo>
                  <a:lnTo>
                    <a:pt x="54966" y="1282899"/>
                  </a:lnTo>
                  <a:lnTo>
                    <a:pt x="40714" y="1239384"/>
                  </a:lnTo>
                  <a:lnTo>
                    <a:pt x="28503" y="1194984"/>
                  </a:lnTo>
                  <a:lnTo>
                    <a:pt x="18388" y="1149755"/>
                  </a:lnTo>
                  <a:lnTo>
                    <a:pt x="10426" y="1103751"/>
                  </a:lnTo>
                  <a:lnTo>
                    <a:pt x="4670" y="1057028"/>
                  </a:lnTo>
                  <a:lnTo>
                    <a:pt x="1176" y="1009640"/>
                  </a:lnTo>
                  <a:lnTo>
                    <a:pt x="0" y="961643"/>
                  </a:lnTo>
                  <a:lnTo>
                    <a:pt x="1176" y="913647"/>
                  </a:lnTo>
                  <a:lnTo>
                    <a:pt x="4670" y="866259"/>
                  </a:lnTo>
                  <a:lnTo>
                    <a:pt x="10426" y="819536"/>
                  </a:lnTo>
                  <a:lnTo>
                    <a:pt x="18388" y="773532"/>
                  </a:lnTo>
                  <a:lnTo>
                    <a:pt x="28503" y="728303"/>
                  </a:lnTo>
                  <a:lnTo>
                    <a:pt x="40714" y="683903"/>
                  </a:lnTo>
                  <a:lnTo>
                    <a:pt x="54966" y="640388"/>
                  </a:lnTo>
                  <a:lnTo>
                    <a:pt x="71205" y="597813"/>
                  </a:lnTo>
                  <a:lnTo>
                    <a:pt x="89375" y="556233"/>
                  </a:lnTo>
                  <a:lnTo>
                    <a:pt x="109422" y="515703"/>
                  </a:lnTo>
                  <a:lnTo>
                    <a:pt x="131289" y="476278"/>
                  </a:lnTo>
                  <a:lnTo>
                    <a:pt x="154923" y="438013"/>
                  </a:lnTo>
                  <a:lnTo>
                    <a:pt x="180268" y="400963"/>
                  </a:lnTo>
                  <a:lnTo>
                    <a:pt x="207269" y="365183"/>
                  </a:lnTo>
                  <a:lnTo>
                    <a:pt x="235870" y="330729"/>
                  </a:lnTo>
                  <a:lnTo>
                    <a:pt x="266018" y="297656"/>
                  </a:lnTo>
                  <a:lnTo>
                    <a:pt x="297656" y="266018"/>
                  </a:lnTo>
                  <a:lnTo>
                    <a:pt x="330729" y="235870"/>
                  </a:lnTo>
                  <a:lnTo>
                    <a:pt x="365183" y="207269"/>
                  </a:lnTo>
                  <a:lnTo>
                    <a:pt x="400963" y="180268"/>
                  </a:lnTo>
                  <a:lnTo>
                    <a:pt x="438013" y="154923"/>
                  </a:lnTo>
                  <a:lnTo>
                    <a:pt x="476278" y="131289"/>
                  </a:lnTo>
                  <a:lnTo>
                    <a:pt x="515703" y="109422"/>
                  </a:lnTo>
                  <a:lnTo>
                    <a:pt x="556233" y="89375"/>
                  </a:lnTo>
                  <a:lnTo>
                    <a:pt x="597813" y="71205"/>
                  </a:lnTo>
                  <a:lnTo>
                    <a:pt x="640388" y="54966"/>
                  </a:lnTo>
                  <a:lnTo>
                    <a:pt x="683903" y="40714"/>
                  </a:lnTo>
                  <a:lnTo>
                    <a:pt x="728303" y="28503"/>
                  </a:lnTo>
                  <a:lnTo>
                    <a:pt x="773532" y="18388"/>
                  </a:lnTo>
                  <a:lnTo>
                    <a:pt x="819536" y="10426"/>
                  </a:lnTo>
                  <a:lnTo>
                    <a:pt x="866259" y="4670"/>
                  </a:lnTo>
                  <a:lnTo>
                    <a:pt x="913647" y="1176"/>
                  </a:lnTo>
                  <a:lnTo>
                    <a:pt x="961644" y="0"/>
                  </a:lnTo>
                  <a:lnTo>
                    <a:pt x="961644" y="961643"/>
                  </a:lnTo>
                  <a:lnTo>
                    <a:pt x="961644" y="19232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231</Words>
  <Application>Microsoft Office PowerPoint</Application>
  <PresentationFormat>Özel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Hava 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 SEÇİMİ</dc:title>
  <dc:creator>Mehmet Ali Taj</dc:creator>
  <cp:lastModifiedBy>Computer</cp:lastModifiedBy>
  <cp:revision>8</cp:revision>
  <dcterms:created xsi:type="dcterms:W3CDTF">2022-12-13T06:21:58Z</dcterms:created>
  <dcterms:modified xsi:type="dcterms:W3CDTF">2022-12-13T06:35:50Z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2022-12-13T00:00:00Z</vt:filetime>
  </property>
</Properties>
</file>